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8" r:id="rId5"/>
    <p:sldId id="264" r:id="rId6"/>
    <p:sldId id="259" r:id="rId7"/>
    <p:sldId id="261" r:id="rId8"/>
    <p:sldId id="267" r:id="rId9"/>
    <p:sldId id="268" r:id="rId10"/>
    <p:sldId id="26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954"/>
    <a:srgbClr val="666699"/>
    <a:srgbClr val="00CC00"/>
    <a:srgbClr val="66FF33"/>
    <a:srgbClr val="0A0A0B"/>
    <a:srgbClr val="19141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88903" autoAdjust="0"/>
  </p:normalViewPr>
  <p:slideViewPr>
    <p:cSldViewPr snapToGrid="0">
      <p:cViewPr varScale="1">
        <p:scale>
          <a:sx n="78" d="100"/>
          <a:sy n="78" d="100"/>
        </p:scale>
        <p:origin x="34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joshuafuller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eestocks?utm_source=unsplash&amp;utm_medium=referral&amp;utm_content=creditCopyText" TargetMode="External"/><Relationship Id="rId7" Type="http://schemas.openxmlformats.org/officeDocument/2006/relationships/hyperlink" Target="https://unsplash.com/@matwag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5tep5?utm_source=unsplash&amp;utm_medium=referral&amp;utm_content=creditCopyText" TargetMode="External"/><Relationship Id="rId5" Type="http://schemas.openxmlformats.org/officeDocument/2006/relationships/hyperlink" Target="https://unsplash.com/@martinhexeberg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Joshua Fuller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8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freestocks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Martin </a:t>
            </a:r>
            <a:r>
              <a:rPr lang="en-US" dirty="0" err="1">
                <a:hlinkClick r:id="rId5"/>
              </a:rPr>
              <a:t>Hexeberg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Alexander Popov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7"/>
              </a:rPr>
              <a:t>Matthias Wagner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6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34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11" Type="http://schemas.openxmlformats.org/officeDocument/2006/relationships/image" Target="../media/image9.png"/><Relationship Id="rId5" Type="http://schemas.openxmlformats.org/officeDocument/2006/relationships/image" Target="../media/image16.jpeg"/><Relationship Id="rId10" Type="http://schemas.openxmlformats.org/officeDocument/2006/relationships/image" Target="../media/image34.svg"/><Relationship Id="rId4" Type="http://schemas.openxmlformats.org/officeDocument/2006/relationships/image" Target="../media/image15.jpe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spotify-2023.csv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34.sv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=""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733407" y="5059532"/>
            <a:ext cx="1791985" cy="1782933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2359500" y="2071867"/>
            <a:ext cx="725906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289189" y="2812244"/>
            <a:ext cx="518616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8800" b="1" dirty="0">
                <a:solidFill>
                  <a:srgbClr val="1DB954"/>
                </a:solidFill>
              </a:rPr>
              <a:t>Spotify</a:t>
            </a:r>
            <a:endParaRPr lang="en-US" sz="8800" b="1" dirty="0">
              <a:solidFill>
                <a:schemeClr val="bg1"/>
              </a:solidFill>
            </a:endParaRPr>
          </a:p>
          <a:p>
            <a:pPr>
              <a:spcAft>
                <a:spcPts val="3600"/>
              </a:spcAft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</a:rPr>
              <a:t>DATA ANALYSIS WITH POWER - BI</a:t>
            </a:r>
            <a:endParaRPr 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=""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380199" y="-285329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=""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=""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=""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7" y="1171950"/>
            <a:ext cx="1799833" cy="17998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52">
            <a:extLst>
              <a:ext uri="{FF2B5EF4-FFF2-40B4-BE49-F238E27FC236}">
                <a16:creationId xmlns=""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8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7" y="215534"/>
            <a:ext cx="2381403" cy="714824"/>
          </a:xfrm>
          <a:prstGeom prst="rect">
            <a:avLst/>
          </a:prstGeom>
        </p:spPr>
      </p:pic>
      <p:sp>
        <p:nvSpPr>
          <p:cNvPr id="6" name="Rectangle: Rounded Corners 41">
            <a:extLst>
              <a:ext uri="{FF2B5EF4-FFF2-40B4-BE49-F238E27FC236}">
                <a16:creationId xmlns=""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447049" y="1440087"/>
            <a:ext cx="11353224" cy="4763294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CC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solidFill>
                <a:srgbClr val="00CC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4577" y="1703854"/>
            <a:ext cx="105205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-apple-system"/>
              </a:rPr>
              <a:t>Recommendations</a:t>
            </a:r>
          </a:p>
          <a:p>
            <a:endParaRPr lang="en-US" sz="2000" b="1" dirty="0" smtClean="0">
              <a:solidFill>
                <a:schemeClr val="bg1"/>
              </a:solidFill>
              <a:latin typeface="-apple-system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Spotify can add more slow/calm songs and artists who create such songs as they are coming trend and also becoming more danceable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rgbClr val="1DB954"/>
                </a:solidFill>
              </a:rPr>
              <a:t>Artist can maintain the </a:t>
            </a:r>
            <a:r>
              <a:rPr lang="en-US" sz="2000" dirty="0">
                <a:solidFill>
                  <a:srgbClr val="1DB954"/>
                </a:solidFill>
              </a:rPr>
              <a:t>bpm range of Medium-fast (110-130 BPM</a:t>
            </a:r>
            <a:r>
              <a:rPr lang="en-US" sz="2000" dirty="0" smtClean="0">
                <a:solidFill>
                  <a:srgbClr val="1DB954"/>
                </a:solidFill>
              </a:rPr>
              <a:t>), as it’s getting in trend.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Tracks can be released during the starting of the weekend, and during the first quarter of the year.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1DB954"/>
                </a:solidFill>
              </a:rPr>
              <a:t>Spotify can have a special feature section for their top artists where users can find all top songs quickly.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  <a:latin typeface="-apple-system"/>
            </a:endParaRPr>
          </a:p>
          <a:p>
            <a:endParaRPr lang="en-US" b="1" dirty="0">
              <a:solidFill>
                <a:srgbClr val="1DB954"/>
              </a:solidFill>
              <a:latin typeface="-apple-system"/>
            </a:endParaRPr>
          </a:p>
          <a:p>
            <a:endParaRPr lang="en-US" dirty="0">
              <a:solidFill>
                <a:srgbClr val="1DB954"/>
              </a:solidFill>
              <a:latin typeface="-apple-system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2BDF7D0C-D082-7C3C-3B78-62501D9804E1}"/>
              </a:ext>
            </a:extLst>
          </p:cNvPr>
          <p:cNvGrpSpPr/>
          <p:nvPr/>
        </p:nvGrpSpPr>
        <p:grpSpPr>
          <a:xfrm>
            <a:off x="6103996" y="1887793"/>
            <a:ext cx="444287" cy="479030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9" name="Freeform 7">
              <a:extLst>
                <a:ext uri="{FF2B5EF4-FFF2-40B4-BE49-F238E27FC236}">
                  <a16:creationId xmlns="" xmlns:a16="http://schemas.microsoft.com/office/drawing/2014/main" id="{627845EC-5C0F-BAAB-69F5-7F525563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="" xmlns:a16="http://schemas.microsoft.com/office/drawing/2014/main" id="{D268D43F-3FAA-868D-B5A8-C75DC627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29760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F0ECA0E-5FD1-07E5-5901-3B14B5E17D66}"/>
              </a:ext>
            </a:extLst>
          </p:cNvPr>
          <p:cNvSpPr/>
          <p:nvPr/>
        </p:nvSpPr>
        <p:spPr>
          <a:xfrm>
            <a:off x="1819254" y="5762473"/>
            <a:ext cx="10372746" cy="1095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10251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6000" b="1" dirty="0">
                <a:solidFill>
                  <a:schemeClr val="bg1">
                    <a:lumMod val="95000"/>
                  </a:schemeClr>
                </a:solidFill>
              </a:rPr>
              <a:t>Thank </a:t>
            </a:r>
            <a:r>
              <a:rPr lang="en-US" sz="6000" b="1" dirty="0" smtClean="0">
                <a:solidFill>
                  <a:schemeClr val="bg1">
                    <a:lumMod val="95000"/>
                  </a:schemeClr>
                </a:solidFill>
              </a:rPr>
              <a:t>You for listening ! </a:t>
            </a:r>
            <a:endParaRPr lang="en-US" sz="6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AB9778DD-712D-ED56-13E3-29B8B3D3043E}"/>
              </a:ext>
            </a:extLst>
          </p:cNvPr>
          <p:cNvSpPr/>
          <p:nvPr/>
        </p:nvSpPr>
        <p:spPr>
          <a:xfrm>
            <a:off x="1819254" y="5360314"/>
            <a:ext cx="2378419" cy="8043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=""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0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6669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777" y="5468700"/>
            <a:ext cx="1957372" cy="5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3913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=""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 Spotify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991449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Summary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571419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3121893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5074866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295054" y="1560255"/>
            <a:ext cx="8382635" cy="34534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KEY PEOPLE</a:t>
            </a:r>
            <a:r>
              <a:rPr lang="en-US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</a:t>
            </a:r>
            <a:endParaRPr lang="en-US" dirty="0">
              <a:solidFill>
                <a:srgbClr val="00CC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 descr="A picture containing indoor&#10;&#10;Description automatically generated">
            <a:extLst>
              <a:ext uri="{FF2B5EF4-FFF2-40B4-BE49-F238E27FC236}">
                <a16:creationId xmlns="" xmlns:a16="http://schemas.microsoft.com/office/drawing/2014/main" id="{0F692F82-882C-EDCF-EEB3-22975332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5457266" y="1557590"/>
            <a:ext cx="6125134" cy="3495440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  <p:sp>
        <p:nvSpPr>
          <p:cNvPr id="60" name="Rectangle: Top Corners Rounded 59">
            <a:extLst>
              <a:ext uri="{FF2B5EF4-FFF2-40B4-BE49-F238E27FC236}">
                <a16:creationId xmlns=""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7C74FC5-B981-21BD-F758-3BC83E483226}"/>
              </a:ext>
            </a:extLst>
          </p:cNvPr>
          <p:cNvGrpSpPr/>
          <p:nvPr/>
        </p:nvGrpSpPr>
        <p:grpSpPr>
          <a:xfrm>
            <a:off x="3925977" y="4195879"/>
            <a:ext cx="236269" cy="329205"/>
            <a:chOff x="7756526" y="2173289"/>
            <a:chExt cx="285750" cy="346075"/>
          </a:xfrm>
        </p:grpSpPr>
        <p:sp>
          <p:nvSpPr>
            <p:cNvPr id="62" name="Freeform 163">
              <a:extLst>
                <a:ext uri="{FF2B5EF4-FFF2-40B4-BE49-F238E27FC236}">
                  <a16:creationId xmlns="" xmlns:a16="http://schemas.microsoft.com/office/drawing/2014/main" id="{6DF3A416-57F9-C52C-5265-1104EFF93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2286001"/>
              <a:ext cx="180975" cy="173038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64">
              <a:extLst>
                <a:ext uri="{FF2B5EF4-FFF2-40B4-BE49-F238E27FC236}">
                  <a16:creationId xmlns="" xmlns:a16="http://schemas.microsoft.com/office/drawing/2014/main" id="{E5F97421-940E-C841-A7B0-2B3D2BC2C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6526" y="2173289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65">
              <a:extLst>
                <a:ext uri="{FF2B5EF4-FFF2-40B4-BE49-F238E27FC236}">
                  <a16:creationId xmlns="" xmlns:a16="http://schemas.microsoft.com/office/drawing/2014/main" id="{94931DCF-FFD7-7931-2E9D-5F0E965B0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6688" y="2203451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="" xmlns:a16="http://schemas.microsoft.com/office/drawing/2014/main" id="{2623E88C-031E-6A84-C964-AA78B1BD632D}"/>
              </a:ext>
            </a:extLst>
          </p:cNvPr>
          <p:cNvGrpSpPr/>
          <p:nvPr/>
        </p:nvGrpSpPr>
        <p:grpSpPr>
          <a:xfrm>
            <a:off x="3925977" y="3623554"/>
            <a:ext cx="286765" cy="377470"/>
            <a:chOff x="4872038" y="2895601"/>
            <a:chExt cx="285750" cy="346075"/>
          </a:xfrm>
        </p:grpSpPr>
        <p:sp>
          <p:nvSpPr>
            <p:cNvPr id="1027" name="Freeform 295">
              <a:extLst>
                <a:ext uri="{FF2B5EF4-FFF2-40B4-BE49-F238E27FC236}">
                  <a16:creationId xmlns="" xmlns:a16="http://schemas.microsoft.com/office/drawing/2014/main" id="{D69FFF3F-AB7B-5C89-B25B-5141C6E94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028" name="Freeform 296">
              <a:extLst>
                <a:ext uri="{FF2B5EF4-FFF2-40B4-BE49-F238E27FC236}">
                  <a16:creationId xmlns="" xmlns:a16="http://schemas.microsoft.com/office/drawing/2014/main" id="{DA3C8DCE-EBC3-75B0-608C-0C9BB7FE6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Freeform 297">
              <a:extLst>
                <a:ext uri="{FF2B5EF4-FFF2-40B4-BE49-F238E27FC236}">
                  <a16:creationId xmlns="" xmlns:a16="http://schemas.microsoft.com/office/drawing/2014/main" id="{A30C8D7B-286A-230A-0F6B-629E786A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Freeform 298">
              <a:extLst>
                <a:ext uri="{FF2B5EF4-FFF2-40B4-BE49-F238E27FC236}">
                  <a16:creationId xmlns="" xmlns:a16="http://schemas.microsoft.com/office/drawing/2014/main" id="{5C3B6429-F8F0-A67D-4B61-5E9DF5CA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Line 299">
              <a:extLst>
                <a:ext uri="{FF2B5EF4-FFF2-40B4-BE49-F238E27FC236}">
                  <a16:creationId xmlns="" xmlns:a16="http://schemas.microsoft.com/office/drawing/2014/main" id="{F0A688A3-C75C-7855-7F5F-B5D3C7901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=""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=""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=""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=""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=""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=""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=""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=""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2057073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=""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=""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=""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=""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=""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=""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686206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=""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=""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=""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=""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=""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=""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=""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=""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=""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93052" y="32464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- Dataset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45A61D0-A27C-4E86-3267-C3B0918F40E6}"/>
              </a:ext>
            </a:extLst>
          </p:cNvPr>
          <p:cNvSpPr txBox="1"/>
          <p:nvPr/>
        </p:nvSpPr>
        <p:spPr>
          <a:xfrm>
            <a:off x="383220" y="3816597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</a:t>
            </a:r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3121891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300507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861790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="" xmlns:a16="http://schemas.microsoft.com/office/drawing/2014/main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="" xmlns:a16="http://schemas.microsoft.com/office/drawing/2014/main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="" xmlns:a16="http://schemas.microsoft.com/office/drawing/2014/main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="" xmlns:a16="http://schemas.microsoft.com/office/drawing/2014/main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="" xmlns:a16="http://schemas.microsoft.com/office/drawing/2014/main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="" xmlns:a16="http://schemas.microsoft.com/office/drawing/2014/main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="" xmlns:a16="http://schemas.microsoft.com/office/drawing/2014/main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="" xmlns:a16="http://schemas.microsoft.com/office/drawing/2014/main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="" xmlns:a16="http://schemas.microsoft.com/office/drawing/2014/main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="" xmlns:a16="http://schemas.microsoft.com/office/drawing/2014/main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="" xmlns:a16="http://schemas.microsoft.com/office/drawing/2014/main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="" xmlns:a16="http://schemas.microsoft.com/office/drawing/2014/main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="" xmlns:a16="http://schemas.microsoft.com/office/drawing/2014/main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=""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25025" y="444572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7" name="Group 1046">
            <a:extLst>
              <a:ext uri="{FF2B5EF4-FFF2-40B4-BE49-F238E27FC236}">
                <a16:creationId xmlns=""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4512863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=""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=""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=""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=""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=""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="" xmlns:a16="http://schemas.microsoft.com/office/drawing/2014/main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60" name="Picture 10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7" y="230100"/>
            <a:ext cx="2381403" cy="714824"/>
          </a:xfrm>
          <a:prstGeom prst="rect">
            <a:avLst/>
          </a:prstGeom>
        </p:spPr>
      </p:pic>
      <p:sp>
        <p:nvSpPr>
          <p:cNvPr id="1061" name="TextBox 1060"/>
          <p:cNvSpPr txBox="1"/>
          <p:nvPr/>
        </p:nvSpPr>
        <p:spPr>
          <a:xfrm>
            <a:off x="3690636" y="1817247"/>
            <a:ext cx="177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1DB954"/>
                </a:solidFill>
              </a:rPr>
              <a:t>Founded : </a:t>
            </a:r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2006</a:t>
            </a:r>
            <a:r>
              <a:rPr lang="en-IN" dirty="0" smtClean="0">
                <a:solidFill>
                  <a:srgbClr val="1DB954"/>
                </a:solidFill>
              </a:rPr>
              <a:t> </a:t>
            </a:r>
            <a:endParaRPr lang="en-IN" dirty="0">
              <a:solidFill>
                <a:srgbClr val="1DB954"/>
              </a:solidFill>
            </a:endParaRPr>
          </a:p>
        </p:txBody>
      </p:sp>
      <p:sp>
        <p:nvSpPr>
          <p:cNvPr id="1062" name="TextBox 1061"/>
          <p:cNvSpPr txBox="1"/>
          <p:nvPr/>
        </p:nvSpPr>
        <p:spPr>
          <a:xfrm flipH="1">
            <a:off x="3690636" y="2477102"/>
            <a:ext cx="304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1DB954"/>
                </a:solidFill>
              </a:rPr>
              <a:t>Country of O</a:t>
            </a:r>
            <a:r>
              <a:rPr lang="en-IN" dirty="0" smtClean="0">
                <a:solidFill>
                  <a:srgbClr val="1DB954"/>
                </a:solidFill>
              </a:rPr>
              <a:t>rigin: </a:t>
            </a:r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SWEDEN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65" name="TextBox 1064"/>
          <p:cNvSpPr txBox="1"/>
          <p:nvPr/>
        </p:nvSpPr>
        <p:spPr>
          <a:xfrm>
            <a:off x="3720895" y="3103297"/>
            <a:ext cx="1474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1DB954"/>
                </a:solidFill>
              </a:rPr>
              <a:t>Key People </a:t>
            </a:r>
            <a:r>
              <a:rPr lang="en-IN" dirty="0" smtClean="0">
                <a:solidFill>
                  <a:srgbClr val="00CC00"/>
                </a:solidFill>
              </a:rPr>
              <a:t>: </a:t>
            </a:r>
            <a:endParaRPr lang="en-IN" dirty="0">
              <a:solidFill>
                <a:srgbClr val="00CC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249664" y="3631692"/>
            <a:ext cx="13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DANIEL EK 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237935" y="4169355"/>
            <a:ext cx="245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MARTIN LORENTZON 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87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=""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79701" y="312176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- Dataset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68877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 Description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964577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956877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=""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=""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=""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=""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=""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=""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=""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=""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=""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=""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=""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=""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=""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=""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=""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=""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=""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Summary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=""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=""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=""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=""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=""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=""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=""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=""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=""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27595" y="230100"/>
            <a:ext cx="53119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</a:t>
            </a:r>
            <a:r>
              <a:rPr lang="en-US" sz="4400" b="1" dirty="0" smtClean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lang="en-US" sz="44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54908" y="1607824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21" descr="A person playing a guitar&#10;&#10;Description automatically generated with medium confidence">
            <a:extLst>
              <a:ext uri="{FF2B5EF4-FFF2-40B4-BE49-F238E27FC236}">
                <a16:creationId xmlns="" xmlns:a16="http://schemas.microsoft.com/office/drawing/2014/main" id="{52155ADF-FB24-7BD4-30A4-EDE2B65EDC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54908" y="1260215"/>
            <a:ext cx="5247168" cy="3498112"/>
          </a:xfrm>
          <a:custGeom>
            <a:avLst/>
            <a:gdLst>
              <a:gd name="connsiteX0" fmla="*/ 259140 w 5247168"/>
              <a:gd name="connsiteY0" fmla="*/ 0 h 3498112"/>
              <a:gd name="connsiteX1" fmla="*/ 4988028 w 5247168"/>
              <a:gd name="connsiteY1" fmla="*/ 0 h 3498112"/>
              <a:gd name="connsiteX2" fmla="*/ 5247168 w 5247168"/>
              <a:gd name="connsiteY2" fmla="*/ 259140 h 3498112"/>
              <a:gd name="connsiteX3" fmla="*/ 5247168 w 5247168"/>
              <a:gd name="connsiteY3" fmla="*/ 3238972 h 3498112"/>
              <a:gd name="connsiteX4" fmla="*/ 4988028 w 5247168"/>
              <a:gd name="connsiteY4" fmla="*/ 3498112 h 3498112"/>
              <a:gd name="connsiteX5" fmla="*/ 259140 w 5247168"/>
              <a:gd name="connsiteY5" fmla="*/ 3498112 h 3498112"/>
              <a:gd name="connsiteX6" fmla="*/ 0 w 5247168"/>
              <a:gd name="connsiteY6" fmla="*/ 3238972 h 3498112"/>
              <a:gd name="connsiteX7" fmla="*/ 0 w 5247168"/>
              <a:gd name="connsiteY7" fmla="*/ 259140 h 3498112"/>
              <a:gd name="connsiteX8" fmla="*/ 259140 w 5247168"/>
              <a:gd name="connsiteY8" fmla="*/ 0 h 3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7168" h="3498112">
                <a:moveTo>
                  <a:pt x="259140" y="0"/>
                </a:moveTo>
                <a:lnTo>
                  <a:pt x="4988028" y="0"/>
                </a:lnTo>
                <a:cubicBezTo>
                  <a:pt x="5131148" y="0"/>
                  <a:pt x="5247168" y="116021"/>
                  <a:pt x="5247168" y="259140"/>
                </a:cubicBezTo>
                <a:lnTo>
                  <a:pt x="5247168" y="3238972"/>
                </a:lnTo>
                <a:cubicBezTo>
                  <a:pt x="5247168" y="3382091"/>
                  <a:pt x="5131148" y="3498112"/>
                  <a:pt x="4988028" y="3498112"/>
                </a:cubicBezTo>
                <a:lnTo>
                  <a:pt x="259140" y="3498112"/>
                </a:lnTo>
                <a:cubicBezTo>
                  <a:pt x="116021" y="3498112"/>
                  <a:pt x="0" y="3382091"/>
                  <a:pt x="0" y="3238972"/>
                </a:cubicBezTo>
                <a:lnTo>
                  <a:pt x="0" y="259140"/>
                </a:lnTo>
                <a:cubicBezTo>
                  <a:pt x="0" y="116021"/>
                  <a:pt x="116021" y="0"/>
                  <a:pt x="259140" y="0"/>
                </a:cubicBez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B924BADA-349F-D4DD-B48C-65B7F530C227}"/>
              </a:ext>
            </a:extLst>
          </p:cNvPr>
          <p:cNvGrpSpPr/>
          <p:nvPr/>
        </p:nvGrpSpPr>
        <p:grpSpPr>
          <a:xfrm>
            <a:off x="8856027" y="1663566"/>
            <a:ext cx="2639171" cy="2742981"/>
            <a:chOff x="8857187" y="2970106"/>
            <a:chExt cx="2639171" cy="2742981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This problem statement sets the stage for exploring various aspects of the Spotify dataset.</a:t>
              </a:r>
            </a:p>
            <a:p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objective of this analysis is to identify the importance of patterns, trends that can help the musicians make informed decisions.  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BE48CE21-33C7-9B2E-DE76-C4BCAEB4E905}"/>
                </a:ext>
              </a:extLst>
            </p:cNvPr>
            <p:cNvGrpSpPr/>
            <p:nvPr/>
          </p:nvGrpSpPr>
          <p:grpSpPr>
            <a:xfrm>
              <a:off x="8857187" y="5345387"/>
              <a:ext cx="2555011" cy="367700"/>
              <a:chOff x="8857187" y="5441068"/>
              <a:chExt cx="2555011" cy="36770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B55476D3-C222-E6C3-9B11-874830009694}"/>
                  </a:ext>
                </a:extLst>
              </p:cNvPr>
              <p:cNvSpPr/>
              <p:nvPr/>
            </p:nvSpPr>
            <p:spPr>
              <a:xfrm>
                <a:off x="8917490" y="5441851"/>
                <a:ext cx="2494708" cy="366917"/>
              </a:xfrm>
              <a:prstGeom prst="roundRect">
                <a:avLst>
                  <a:gd name="adj" fmla="val 50000"/>
                </a:avLst>
              </a:prstGeom>
              <a:solidFill>
                <a:srgbClr val="1DB9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01601EE9-0405-78B2-65DB-75A787F082E6}"/>
                  </a:ext>
                </a:extLst>
              </p:cNvPr>
              <p:cNvSpPr txBox="1"/>
              <p:nvPr/>
            </p:nvSpPr>
            <p:spPr>
              <a:xfrm>
                <a:off x="8857187" y="5441068"/>
                <a:ext cx="2494708" cy="366917"/>
              </a:xfrm>
              <a:prstGeom prst="rect">
                <a:avLst/>
              </a:prstGeom>
            </p:spPr>
            <p:txBody>
              <a:bodyPr wrap="none" lIns="0" rIns="0" rtlCol="0" anchor="ctr">
                <a:no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Streams</a:t>
                </a:r>
                <a:endPara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289734" y="236060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153022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=""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733974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=""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=""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=""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=""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=""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=""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=""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=""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=""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=""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=""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=""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=""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29824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345711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=""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=""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=""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=""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=""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=""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7" y="230100"/>
            <a:ext cx="2381403" cy="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47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85D22E0D-C7F7-B425-EDA1-222021F136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852" y="1322985"/>
            <a:ext cx="2572724" cy="4985739"/>
          </a:xfrm>
          <a:custGeom>
            <a:avLst/>
            <a:gdLst>
              <a:gd name="connsiteX0" fmla="*/ 190587 w 2572724"/>
              <a:gd name="connsiteY0" fmla="*/ 0 h 4985739"/>
              <a:gd name="connsiteX1" fmla="*/ 2382137 w 2572724"/>
              <a:gd name="connsiteY1" fmla="*/ 0 h 4985739"/>
              <a:gd name="connsiteX2" fmla="*/ 2572724 w 2572724"/>
              <a:gd name="connsiteY2" fmla="*/ 190587 h 4985739"/>
              <a:gd name="connsiteX3" fmla="*/ 2572724 w 2572724"/>
              <a:gd name="connsiteY3" fmla="*/ 4795152 h 4985739"/>
              <a:gd name="connsiteX4" fmla="*/ 2382137 w 2572724"/>
              <a:gd name="connsiteY4" fmla="*/ 4985739 h 4985739"/>
              <a:gd name="connsiteX5" fmla="*/ 190587 w 2572724"/>
              <a:gd name="connsiteY5" fmla="*/ 4985739 h 4985739"/>
              <a:gd name="connsiteX6" fmla="*/ 0 w 2572724"/>
              <a:gd name="connsiteY6" fmla="*/ 4795152 h 4985739"/>
              <a:gd name="connsiteX7" fmla="*/ 0 w 2572724"/>
              <a:gd name="connsiteY7" fmla="*/ 190587 h 4985739"/>
              <a:gd name="connsiteX8" fmla="*/ 190587 w 2572724"/>
              <a:gd name="connsiteY8" fmla="*/ 0 h 498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2724" h="4985739">
                <a:moveTo>
                  <a:pt x="190587" y="0"/>
                </a:moveTo>
                <a:lnTo>
                  <a:pt x="2382137" y="0"/>
                </a:lnTo>
                <a:cubicBezTo>
                  <a:pt x="2487395" y="0"/>
                  <a:pt x="2572724" y="85329"/>
                  <a:pt x="2572724" y="190587"/>
                </a:cubicBezTo>
                <a:lnTo>
                  <a:pt x="2572724" y="4795152"/>
                </a:lnTo>
                <a:cubicBezTo>
                  <a:pt x="2572724" y="4900410"/>
                  <a:pt x="2487395" y="4985739"/>
                  <a:pt x="2382137" y="4985739"/>
                </a:cubicBezTo>
                <a:lnTo>
                  <a:pt x="190587" y="4985739"/>
                </a:lnTo>
                <a:cubicBezTo>
                  <a:pt x="85329" y="4985739"/>
                  <a:pt x="0" y="4900410"/>
                  <a:pt x="0" y="4795152"/>
                </a:cubicBezTo>
                <a:lnTo>
                  <a:pt x="0" y="190587"/>
                </a:lnTo>
                <a:cubicBezTo>
                  <a:pt x="0" y="85329"/>
                  <a:pt x="85329" y="0"/>
                  <a:pt x="190587" y="0"/>
                </a:cubicBezTo>
                <a:close/>
              </a:path>
            </a:pathLst>
          </a:custGeom>
        </p:spPr>
      </p:pic>
      <p:pic>
        <p:nvPicPr>
          <p:cNvPr id="30" name="Picture 29" descr="A picture containing text, surfing, spring&#10;&#10;Description automatically generated">
            <a:extLst>
              <a:ext uri="{FF2B5EF4-FFF2-40B4-BE49-F238E27FC236}">
                <a16:creationId xmlns="" xmlns:a16="http://schemas.microsoft.com/office/drawing/2014/main" id="{B4D92969-1CDE-337B-0E9E-D01AA3534C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8685" y="1322985"/>
            <a:ext cx="2572724" cy="4985739"/>
          </a:xfrm>
          <a:custGeom>
            <a:avLst/>
            <a:gdLst>
              <a:gd name="connsiteX0" fmla="*/ 190587 w 2572724"/>
              <a:gd name="connsiteY0" fmla="*/ 0 h 4985739"/>
              <a:gd name="connsiteX1" fmla="*/ 2382137 w 2572724"/>
              <a:gd name="connsiteY1" fmla="*/ 0 h 4985739"/>
              <a:gd name="connsiteX2" fmla="*/ 2572724 w 2572724"/>
              <a:gd name="connsiteY2" fmla="*/ 190587 h 4985739"/>
              <a:gd name="connsiteX3" fmla="*/ 2572724 w 2572724"/>
              <a:gd name="connsiteY3" fmla="*/ 4795152 h 4985739"/>
              <a:gd name="connsiteX4" fmla="*/ 2382137 w 2572724"/>
              <a:gd name="connsiteY4" fmla="*/ 4985739 h 4985739"/>
              <a:gd name="connsiteX5" fmla="*/ 190587 w 2572724"/>
              <a:gd name="connsiteY5" fmla="*/ 4985739 h 4985739"/>
              <a:gd name="connsiteX6" fmla="*/ 0 w 2572724"/>
              <a:gd name="connsiteY6" fmla="*/ 4795152 h 4985739"/>
              <a:gd name="connsiteX7" fmla="*/ 0 w 2572724"/>
              <a:gd name="connsiteY7" fmla="*/ 190587 h 4985739"/>
              <a:gd name="connsiteX8" fmla="*/ 190587 w 2572724"/>
              <a:gd name="connsiteY8" fmla="*/ 0 h 498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2724" h="4985739">
                <a:moveTo>
                  <a:pt x="190587" y="0"/>
                </a:moveTo>
                <a:lnTo>
                  <a:pt x="2382137" y="0"/>
                </a:lnTo>
                <a:cubicBezTo>
                  <a:pt x="2487395" y="0"/>
                  <a:pt x="2572724" y="85329"/>
                  <a:pt x="2572724" y="190587"/>
                </a:cubicBezTo>
                <a:lnTo>
                  <a:pt x="2572724" y="4795152"/>
                </a:lnTo>
                <a:cubicBezTo>
                  <a:pt x="2572724" y="4900410"/>
                  <a:pt x="2487395" y="4985739"/>
                  <a:pt x="2382137" y="4985739"/>
                </a:cubicBezTo>
                <a:lnTo>
                  <a:pt x="190587" y="4985739"/>
                </a:lnTo>
                <a:cubicBezTo>
                  <a:pt x="85329" y="4985739"/>
                  <a:pt x="0" y="4900410"/>
                  <a:pt x="0" y="4795152"/>
                </a:cubicBezTo>
                <a:lnTo>
                  <a:pt x="0" y="190587"/>
                </a:lnTo>
                <a:cubicBezTo>
                  <a:pt x="0" y="85329"/>
                  <a:pt x="85329" y="0"/>
                  <a:pt x="190587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4750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</a:t>
            </a:r>
            <a:r>
              <a:rPr lang="en-US" sz="44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62175" y="-2211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=""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Summary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94437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73388" y="319729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- Dataset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74777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 Description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925247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956877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=""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=""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=""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80D697D-48F2-D00D-AF36-07567C4699BB}"/>
              </a:ext>
            </a:extLst>
          </p:cNvPr>
          <p:cNvSpPr/>
          <p:nvPr/>
        </p:nvSpPr>
        <p:spPr>
          <a:xfrm>
            <a:off x="3428685" y="1322984"/>
            <a:ext cx="2572724" cy="4985741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3C737F6-CB45-C186-69B0-A4C0CE4E37F6}"/>
              </a:ext>
            </a:extLst>
          </p:cNvPr>
          <p:cNvSpPr txBox="1"/>
          <p:nvPr/>
        </p:nvSpPr>
        <p:spPr>
          <a:xfrm>
            <a:off x="9181956" y="1829215"/>
            <a:ext cx="2882225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Musicians and Music Labels – </a:t>
            </a:r>
          </a:p>
          <a:p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cs typeface="Segoe UI" panose="020B0502040204020203" pitchFamily="34" charset="0"/>
              </a:rPr>
              <a:t>H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elping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them connect more effectively with their audience and grow their fan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base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3ED65083-B85F-6E8C-F8E1-0A70BB90A7BC}"/>
              </a:ext>
            </a:extLst>
          </p:cNvPr>
          <p:cNvSpPr/>
          <p:nvPr/>
        </p:nvSpPr>
        <p:spPr>
          <a:xfrm>
            <a:off x="6366852" y="1322984"/>
            <a:ext cx="2572724" cy="4985741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Heart 40">
            <a:extLst>
              <a:ext uri="{FF2B5EF4-FFF2-40B4-BE49-F238E27FC236}">
                <a16:creationId xmlns=""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57183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art 45">
            <a:extLst>
              <a:ext uri="{FF2B5EF4-FFF2-40B4-BE49-F238E27FC236}">
                <a16:creationId xmlns=""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6520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EA7D9D34-B12F-2B89-D408-119E1BA4A2DC}"/>
              </a:ext>
            </a:extLst>
          </p:cNvPr>
          <p:cNvGrpSpPr/>
          <p:nvPr/>
        </p:nvGrpSpPr>
        <p:grpSpPr>
          <a:xfrm>
            <a:off x="4000344" y="4047954"/>
            <a:ext cx="1429407" cy="520978"/>
            <a:chOff x="4000344" y="4144625"/>
            <a:chExt cx="1429407" cy="52097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4A3BA111-6A9E-31B2-759E-EC6D476B2BFA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 Factors</a:t>
              </a:r>
              <a:endParaRPr lang="en-US" sz="1600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="" xmlns:a16="http://schemas.microsoft.com/office/drawing/2014/main" id="{FDFCF0A3-FF00-E3A9-B7E0-DD4D64393EEB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25799ACB-59FB-FFC0-4CF0-215E4431A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A0668070-7FAE-2B0B-7E6B-877981EDF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="" xmlns:a16="http://schemas.microsoft.com/office/drawing/2014/main" id="{88D28B9E-0070-85C7-65DD-EA6A16D48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DD6BAD29-DE55-67E5-7D89-5AB268192420}"/>
              </a:ext>
            </a:extLst>
          </p:cNvPr>
          <p:cNvGrpSpPr/>
          <p:nvPr/>
        </p:nvGrpSpPr>
        <p:grpSpPr>
          <a:xfrm>
            <a:off x="6938511" y="4047954"/>
            <a:ext cx="1429407" cy="520978"/>
            <a:chOff x="4000344" y="4144625"/>
            <a:chExt cx="1429407" cy="52097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="" xmlns:a16="http://schemas.microsoft.com/office/drawing/2014/main" id="{0084DDBB-2CC3-5D6C-15EE-729122A3D525}"/>
                </a:ext>
              </a:extLst>
            </p:cNvPr>
            <p:cNvSpPr/>
            <p:nvPr/>
          </p:nvSpPr>
          <p:spPr>
            <a:xfrm>
              <a:off x="4000344" y="4144625"/>
              <a:ext cx="1429407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 Factors </a:t>
              </a:r>
              <a:endParaRPr lang="en-US" sz="1600" dirty="0"/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="" xmlns:a16="http://schemas.microsoft.com/office/drawing/2014/main" id="{EBF1577B-613C-8940-C8FE-CCE8DF688E52}"/>
                </a:ext>
              </a:extLst>
            </p:cNvPr>
            <p:cNvGrpSpPr/>
            <p:nvPr/>
          </p:nvGrpSpPr>
          <p:grpSpPr>
            <a:xfrm>
              <a:off x="4168775" y="4326888"/>
              <a:ext cx="176284" cy="156452"/>
              <a:chOff x="3444875" y="1855788"/>
              <a:chExt cx="254000" cy="225425"/>
            </a:xfrm>
          </p:grpSpPr>
          <p:sp>
            <p:nvSpPr>
              <p:cNvPr id="1032" name="Rectangle 1031">
                <a:extLst>
                  <a:ext uri="{FF2B5EF4-FFF2-40B4-BE49-F238E27FC236}">
                    <a16:creationId xmlns="" xmlns:a16="http://schemas.microsoft.com/office/drawing/2014/main" id="{B4383C84-3120-5369-BF1F-BD7AC4ABA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855788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="" xmlns:a16="http://schemas.microsoft.com/office/drawing/2014/main" id="{9FDF03F0-6E94-4D92-B95C-610F0C5A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1946275"/>
                <a:ext cx="254000" cy="46038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="" xmlns:a16="http://schemas.microsoft.com/office/drawing/2014/main" id="{E7C28F0C-1A8B-1DE4-E625-1DE9B02F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875" y="2036763"/>
                <a:ext cx="254000" cy="44450"/>
              </a:xfrm>
              <a:prstGeom prst="rect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=""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=""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=""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=""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=""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=""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=""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=""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=""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=""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=""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=""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=""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=""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="" xmlns:a16="http://schemas.microsoft.com/office/drawing/2014/main" id="{D02657D2-573B-8266-A127-2A094A939DB4}"/>
              </a:ext>
            </a:extLst>
          </p:cNvPr>
          <p:cNvGrpSpPr/>
          <p:nvPr/>
        </p:nvGrpSpPr>
        <p:grpSpPr>
          <a:xfrm>
            <a:off x="3546518" y="4801195"/>
            <a:ext cx="2454891" cy="1352801"/>
            <a:chOff x="3546518" y="4801195"/>
            <a:chExt cx="2454891" cy="1352801"/>
          </a:xfrm>
        </p:grpSpPr>
        <p:grpSp>
          <p:nvGrpSpPr>
            <p:cNvPr id="1055" name="Group 1054">
              <a:extLst>
                <a:ext uri="{FF2B5EF4-FFF2-40B4-BE49-F238E27FC236}">
                  <a16:creationId xmlns="" xmlns:a16="http://schemas.microsoft.com/office/drawing/2014/main" id="{F6C9F5F8-79A8-CBBA-8FA2-360F6253812D}"/>
                </a:ext>
              </a:extLst>
            </p:cNvPr>
            <p:cNvGrpSpPr/>
            <p:nvPr/>
          </p:nvGrpSpPr>
          <p:grpSpPr>
            <a:xfrm>
              <a:off x="3546518" y="4868353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57" name="Oval 297">
                <a:extLst>
                  <a:ext uri="{FF2B5EF4-FFF2-40B4-BE49-F238E27FC236}">
                    <a16:creationId xmlns="" xmlns:a16="http://schemas.microsoft.com/office/drawing/2014/main" id="{0F2D8CDC-016C-A9D5-C095-E8A878428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296">
                <a:extLst>
                  <a:ext uri="{FF2B5EF4-FFF2-40B4-BE49-F238E27FC236}">
                    <a16:creationId xmlns="" xmlns:a16="http://schemas.microsoft.com/office/drawing/2014/main" id="{D51E9F72-AAA6-E352-4617-CC2B96AB3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58" name="TextBox 1057">
              <a:extLst>
                <a:ext uri="{FF2B5EF4-FFF2-40B4-BE49-F238E27FC236}">
                  <a16:creationId xmlns="" xmlns:a16="http://schemas.microsoft.com/office/drawing/2014/main" id="{EBE03D50-5217-31FF-082B-0B719351C3AE}"/>
                </a:ext>
              </a:extLst>
            </p:cNvPr>
            <p:cNvSpPr txBox="1"/>
            <p:nvPr/>
          </p:nvSpPr>
          <p:spPr>
            <a:xfrm>
              <a:off x="3911963" y="4801195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IN" sz="1100" b="1" dirty="0">
                  <a:solidFill>
                    <a:schemeClr val="bg1">
                      <a:lumMod val="85000"/>
                    </a:schemeClr>
                  </a:solidFill>
                </a:rPr>
                <a:t>Audience Demographics</a:t>
              </a:r>
              <a:endParaRPr lang="en-US" sz="11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64" name="Group 1063">
              <a:extLst>
                <a:ext uri="{FF2B5EF4-FFF2-40B4-BE49-F238E27FC236}">
                  <a16:creationId xmlns="" xmlns:a16="http://schemas.microsoft.com/office/drawing/2014/main" id="{74E25C68-7588-AB3D-FA99-DED31C242691}"/>
                </a:ext>
              </a:extLst>
            </p:cNvPr>
            <p:cNvGrpSpPr/>
            <p:nvPr/>
          </p:nvGrpSpPr>
          <p:grpSpPr>
            <a:xfrm>
              <a:off x="5690779" y="4888379"/>
              <a:ext cx="45719" cy="192548"/>
              <a:chOff x="5461044" y="5045352"/>
              <a:chExt cx="55229" cy="232600"/>
            </a:xfrm>
          </p:grpSpPr>
          <p:sp>
            <p:nvSpPr>
              <p:cNvPr id="1060" name="Oval 297">
                <a:extLst>
                  <a:ext uri="{FF2B5EF4-FFF2-40B4-BE49-F238E27FC236}">
                    <a16:creationId xmlns="" xmlns:a16="http://schemas.microsoft.com/office/drawing/2014/main" id="{E417C4CE-D16D-0052-0D9E-A37490F9D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Oval 297">
                <a:extLst>
                  <a:ext uri="{FF2B5EF4-FFF2-40B4-BE49-F238E27FC236}">
                    <a16:creationId xmlns="" xmlns:a16="http://schemas.microsoft.com/office/drawing/2014/main" id="{E792E875-7761-B94C-ACC3-B0C21E221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Oval 297">
                <a:extLst>
                  <a:ext uri="{FF2B5EF4-FFF2-40B4-BE49-F238E27FC236}">
                    <a16:creationId xmlns="" xmlns:a16="http://schemas.microsoft.com/office/drawing/2014/main" id="{8CA6AE95-4634-B0BD-85EA-4882D67EF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65" name="Group 1064">
              <a:extLst>
                <a:ext uri="{FF2B5EF4-FFF2-40B4-BE49-F238E27FC236}">
                  <a16:creationId xmlns="" xmlns:a16="http://schemas.microsoft.com/office/drawing/2014/main" id="{51404DEC-E33C-9FE3-BB28-CE2A4F66D063}"/>
                </a:ext>
              </a:extLst>
            </p:cNvPr>
            <p:cNvGrpSpPr/>
            <p:nvPr/>
          </p:nvGrpSpPr>
          <p:grpSpPr>
            <a:xfrm>
              <a:off x="3546518" y="5370862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66" name="Oval 297">
                <a:extLst>
                  <a:ext uri="{FF2B5EF4-FFF2-40B4-BE49-F238E27FC236}">
                    <a16:creationId xmlns="" xmlns:a16="http://schemas.microsoft.com/office/drawing/2014/main" id="{7D286B0D-57A8-43F4-C47A-5BA56AB04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Freeform 296">
                <a:extLst>
                  <a:ext uri="{FF2B5EF4-FFF2-40B4-BE49-F238E27FC236}">
                    <a16:creationId xmlns="" xmlns:a16="http://schemas.microsoft.com/office/drawing/2014/main" id="{FC0C42E5-7AB9-4F23-DB33-DEC5137B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68" name="TextBox 1067">
              <a:extLst>
                <a:ext uri="{FF2B5EF4-FFF2-40B4-BE49-F238E27FC236}">
                  <a16:creationId xmlns="" xmlns:a16="http://schemas.microsoft.com/office/drawing/2014/main" id="{F886A283-5704-544C-9878-0A245CADD8D3}"/>
                </a:ext>
              </a:extLst>
            </p:cNvPr>
            <p:cNvSpPr txBox="1"/>
            <p:nvPr/>
          </p:nvSpPr>
          <p:spPr>
            <a:xfrm>
              <a:off x="3890940" y="5300670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IN" sz="1100" b="1" dirty="0">
                  <a:solidFill>
                    <a:schemeClr val="bg1">
                      <a:lumMod val="85000"/>
                    </a:schemeClr>
                  </a:solidFill>
                </a:rPr>
                <a:t>Listening </a:t>
              </a:r>
              <a:r>
                <a:rPr lang="en-IN" sz="1100" b="1" dirty="0" smtClean="0">
                  <a:solidFill>
                    <a:schemeClr val="bg1">
                      <a:lumMod val="85000"/>
                    </a:schemeClr>
                  </a:solidFill>
                </a:rPr>
                <a:t>Behaviour</a:t>
              </a:r>
              <a:endParaRPr lang="en-US" sz="11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69" name="Group 1068">
              <a:extLst>
                <a:ext uri="{FF2B5EF4-FFF2-40B4-BE49-F238E27FC236}">
                  <a16:creationId xmlns="" xmlns:a16="http://schemas.microsoft.com/office/drawing/2014/main" id="{8F1153F9-9B8C-2B9F-D56B-00D5496AB119}"/>
                </a:ext>
              </a:extLst>
            </p:cNvPr>
            <p:cNvGrpSpPr/>
            <p:nvPr/>
          </p:nvGrpSpPr>
          <p:grpSpPr>
            <a:xfrm>
              <a:off x="5690779" y="5390888"/>
              <a:ext cx="45719" cy="192548"/>
              <a:chOff x="5461044" y="5045352"/>
              <a:chExt cx="55229" cy="232600"/>
            </a:xfrm>
          </p:grpSpPr>
          <p:sp>
            <p:nvSpPr>
              <p:cNvPr id="1070" name="Oval 297">
                <a:extLst>
                  <a:ext uri="{FF2B5EF4-FFF2-40B4-BE49-F238E27FC236}">
                    <a16:creationId xmlns="" xmlns:a16="http://schemas.microsoft.com/office/drawing/2014/main" id="{F6683DFB-AD25-75DD-9B46-608F353A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1" name="Oval 297">
                <a:extLst>
                  <a:ext uri="{FF2B5EF4-FFF2-40B4-BE49-F238E27FC236}">
                    <a16:creationId xmlns="" xmlns:a16="http://schemas.microsoft.com/office/drawing/2014/main" id="{11D9B0B8-75AC-0C71-7AA2-961B2CD4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2" name="Oval 297">
                <a:extLst>
                  <a:ext uri="{FF2B5EF4-FFF2-40B4-BE49-F238E27FC236}">
                    <a16:creationId xmlns="" xmlns:a16="http://schemas.microsoft.com/office/drawing/2014/main" id="{DBFCE208-A652-1393-84DA-8B71E119F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73" name="Group 1072">
              <a:extLst>
                <a:ext uri="{FF2B5EF4-FFF2-40B4-BE49-F238E27FC236}">
                  <a16:creationId xmlns="" xmlns:a16="http://schemas.microsoft.com/office/drawing/2014/main" id="{D69CEE36-3920-8353-1A65-2119014BFAB7}"/>
                </a:ext>
              </a:extLst>
            </p:cNvPr>
            <p:cNvGrpSpPr/>
            <p:nvPr/>
          </p:nvGrpSpPr>
          <p:grpSpPr>
            <a:xfrm>
              <a:off x="3546518" y="5873372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74" name="Oval 297">
                <a:extLst>
                  <a:ext uri="{FF2B5EF4-FFF2-40B4-BE49-F238E27FC236}">
                    <a16:creationId xmlns="" xmlns:a16="http://schemas.microsoft.com/office/drawing/2014/main" id="{64A8A21E-2175-7A0C-56D3-4582C3D9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5" name="Freeform 296">
                <a:extLst>
                  <a:ext uri="{FF2B5EF4-FFF2-40B4-BE49-F238E27FC236}">
                    <a16:creationId xmlns="" xmlns:a16="http://schemas.microsoft.com/office/drawing/2014/main" id="{87D03E16-9F61-E54C-31C9-559282D83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="" xmlns:a16="http://schemas.microsoft.com/office/drawing/2014/main" id="{E772B4A1-EBE6-C10C-FC43-1F0E7DC25C0C}"/>
                </a:ext>
              </a:extLst>
            </p:cNvPr>
            <p:cNvSpPr txBox="1"/>
            <p:nvPr/>
          </p:nvSpPr>
          <p:spPr>
            <a:xfrm>
              <a:off x="3896897" y="5787079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IN" sz="1100" b="1" dirty="0">
                  <a:solidFill>
                    <a:schemeClr val="bg1">
                      <a:lumMod val="85000"/>
                    </a:schemeClr>
                  </a:solidFill>
                </a:rPr>
                <a:t>Playlist Inclusions</a:t>
              </a:r>
              <a:r>
                <a:rPr lang="en-IN" sz="1100" dirty="0"/>
                <a:t>: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77" name="Group 1076">
              <a:extLst>
                <a:ext uri="{FF2B5EF4-FFF2-40B4-BE49-F238E27FC236}">
                  <a16:creationId xmlns="" xmlns:a16="http://schemas.microsoft.com/office/drawing/2014/main" id="{E3BD80E1-E6BC-8FED-9336-5FBA129EDBBB}"/>
                </a:ext>
              </a:extLst>
            </p:cNvPr>
            <p:cNvGrpSpPr/>
            <p:nvPr/>
          </p:nvGrpSpPr>
          <p:grpSpPr>
            <a:xfrm>
              <a:off x="5690779" y="5893398"/>
              <a:ext cx="45719" cy="192548"/>
              <a:chOff x="5461044" y="5045352"/>
              <a:chExt cx="55229" cy="232600"/>
            </a:xfrm>
          </p:grpSpPr>
          <p:sp>
            <p:nvSpPr>
              <p:cNvPr id="1078" name="Oval 297">
                <a:extLst>
                  <a:ext uri="{FF2B5EF4-FFF2-40B4-BE49-F238E27FC236}">
                    <a16:creationId xmlns="" xmlns:a16="http://schemas.microsoft.com/office/drawing/2014/main" id="{962BE622-6F7B-4344-1FC8-F9755D8E0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9" name="Oval 297">
                <a:extLst>
                  <a:ext uri="{FF2B5EF4-FFF2-40B4-BE49-F238E27FC236}">
                    <a16:creationId xmlns="" xmlns:a16="http://schemas.microsoft.com/office/drawing/2014/main" id="{D118542C-9814-4D74-DF59-2B8293269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0" name="Oval 297">
                <a:extLst>
                  <a:ext uri="{FF2B5EF4-FFF2-40B4-BE49-F238E27FC236}">
                    <a16:creationId xmlns="" xmlns:a16="http://schemas.microsoft.com/office/drawing/2014/main" id="{C6DD9D52-292D-425B-4643-B62D3115D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111" name="Group 1110">
            <a:extLst>
              <a:ext uri="{FF2B5EF4-FFF2-40B4-BE49-F238E27FC236}">
                <a16:creationId xmlns="" xmlns:a16="http://schemas.microsoft.com/office/drawing/2014/main" id="{000803F1-B51B-4C67-FE76-2CEE76ACD8C1}"/>
              </a:ext>
            </a:extLst>
          </p:cNvPr>
          <p:cNvGrpSpPr/>
          <p:nvPr/>
        </p:nvGrpSpPr>
        <p:grpSpPr>
          <a:xfrm>
            <a:off x="6484685" y="4801195"/>
            <a:ext cx="2454891" cy="1346713"/>
            <a:chOff x="6486179" y="4801195"/>
            <a:chExt cx="2454891" cy="1346713"/>
          </a:xfrm>
        </p:grpSpPr>
        <p:grpSp>
          <p:nvGrpSpPr>
            <p:cNvPr id="1087" name="Group 1086">
              <a:extLst>
                <a:ext uri="{FF2B5EF4-FFF2-40B4-BE49-F238E27FC236}">
                  <a16:creationId xmlns="" xmlns:a16="http://schemas.microsoft.com/office/drawing/2014/main" id="{2FE77635-DF0C-913A-9D9B-47F1566EF329}"/>
                </a:ext>
              </a:extLst>
            </p:cNvPr>
            <p:cNvGrpSpPr/>
            <p:nvPr/>
          </p:nvGrpSpPr>
          <p:grpSpPr>
            <a:xfrm>
              <a:off x="6486179" y="4868353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88" name="Oval 297">
                <a:extLst>
                  <a:ext uri="{FF2B5EF4-FFF2-40B4-BE49-F238E27FC236}">
                    <a16:creationId xmlns="" xmlns:a16="http://schemas.microsoft.com/office/drawing/2014/main" id="{310BD743-EC6D-774E-74C7-769474D45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9" name="Freeform 296">
                <a:extLst>
                  <a:ext uri="{FF2B5EF4-FFF2-40B4-BE49-F238E27FC236}">
                    <a16:creationId xmlns="" xmlns:a16="http://schemas.microsoft.com/office/drawing/2014/main" id="{4CA30AC4-AA5C-B52B-36F4-F600E63AF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90" name="TextBox 1089">
              <a:extLst>
                <a:ext uri="{FF2B5EF4-FFF2-40B4-BE49-F238E27FC236}">
                  <a16:creationId xmlns="" xmlns:a16="http://schemas.microsoft.com/office/drawing/2014/main" id="{E551B381-530F-D5FA-5CF5-48111D30E654}"/>
                </a:ext>
              </a:extLst>
            </p:cNvPr>
            <p:cNvSpPr txBox="1"/>
            <p:nvPr/>
          </p:nvSpPr>
          <p:spPr>
            <a:xfrm>
              <a:off x="6851624" y="4801195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IN" sz="1100" b="1" dirty="0">
                  <a:solidFill>
                    <a:schemeClr val="bg1">
                      <a:lumMod val="85000"/>
                    </a:schemeClr>
                  </a:solidFill>
                </a:rPr>
                <a:t>Geographic Insights</a:t>
              </a:r>
              <a:endParaRPr lang="en-US" sz="11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91" name="Group 1090">
              <a:extLst>
                <a:ext uri="{FF2B5EF4-FFF2-40B4-BE49-F238E27FC236}">
                  <a16:creationId xmlns="" xmlns:a16="http://schemas.microsoft.com/office/drawing/2014/main" id="{16D0C695-214B-1D61-5279-CDF158493E21}"/>
                </a:ext>
              </a:extLst>
            </p:cNvPr>
            <p:cNvGrpSpPr/>
            <p:nvPr/>
          </p:nvGrpSpPr>
          <p:grpSpPr>
            <a:xfrm>
              <a:off x="8630440" y="4888379"/>
              <a:ext cx="45719" cy="192548"/>
              <a:chOff x="5461044" y="5045352"/>
              <a:chExt cx="55229" cy="232600"/>
            </a:xfrm>
          </p:grpSpPr>
          <p:sp>
            <p:nvSpPr>
              <p:cNvPr id="1092" name="Oval 297">
                <a:extLst>
                  <a:ext uri="{FF2B5EF4-FFF2-40B4-BE49-F238E27FC236}">
                    <a16:creationId xmlns="" xmlns:a16="http://schemas.microsoft.com/office/drawing/2014/main" id="{C7E104DD-CDB0-8849-2547-C0ACEB9A8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3" name="Oval 297">
                <a:extLst>
                  <a:ext uri="{FF2B5EF4-FFF2-40B4-BE49-F238E27FC236}">
                    <a16:creationId xmlns="" xmlns:a16="http://schemas.microsoft.com/office/drawing/2014/main" id="{B50D1452-6A5B-6E57-B3E6-0B6A212F4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4" name="Oval 297">
                <a:extLst>
                  <a:ext uri="{FF2B5EF4-FFF2-40B4-BE49-F238E27FC236}">
                    <a16:creationId xmlns="" xmlns:a16="http://schemas.microsoft.com/office/drawing/2014/main" id="{B1EE532B-50A8-1116-775E-7BEE68719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95" name="Group 1094">
              <a:extLst>
                <a:ext uri="{FF2B5EF4-FFF2-40B4-BE49-F238E27FC236}">
                  <a16:creationId xmlns="" xmlns:a16="http://schemas.microsoft.com/office/drawing/2014/main" id="{718C32A0-72B8-4220-E9F9-F08F91871E09}"/>
                </a:ext>
              </a:extLst>
            </p:cNvPr>
            <p:cNvGrpSpPr/>
            <p:nvPr/>
          </p:nvGrpSpPr>
          <p:grpSpPr>
            <a:xfrm>
              <a:off x="6486179" y="5370862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96" name="Oval 297">
                <a:extLst>
                  <a:ext uri="{FF2B5EF4-FFF2-40B4-BE49-F238E27FC236}">
                    <a16:creationId xmlns="" xmlns:a16="http://schemas.microsoft.com/office/drawing/2014/main" id="{43A27119-0728-FBEF-54BE-107143CCF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7" name="Freeform 296">
                <a:extLst>
                  <a:ext uri="{FF2B5EF4-FFF2-40B4-BE49-F238E27FC236}">
                    <a16:creationId xmlns="" xmlns:a16="http://schemas.microsoft.com/office/drawing/2014/main" id="{9E5B6856-FF59-2343-BD8B-4E5FF0321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98" name="TextBox 1097">
              <a:extLst>
                <a:ext uri="{FF2B5EF4-FFF2-40B4-BE49-F238E27FC236}">
                  <a16:creationId xmlns="" xmlns:a16="http://schemas.microsoft.com/office/drawing/2014/main" id="{7ADB473D-1006-CCF6-E60E-0B9FACDC56B8}"/>
                </a:ext>
              </a:extLst>
            </p:cNvPr>
            <p:cNvSpPr txBox="1"/>
            <p:nvPr/>
          </p:nvSpPr>
          <p:spPr>
            <a:xfrm>
              <a:off x="6851624" y="5303704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IN" sz="1100" b="1" dirty="0">
                  <a:solidFill>
                    <a:schemeClr val="bg1">
                      <a:lumMod val="85000"/>
                    </a:schemeClr>
                  </a:solidFill>
                </a:rPr>
                <a:t>Engagement Metrics</a:t>
              </a:r>
              <a:endParaRPr lang="en-US" sz="11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99" name="Group 1098">
              <a:extLst>
                <a:ext uri="{FF2B5EF4-FFF2-40B4-BE49-F238E27FC236}">
                  <a16:creationId xmlns="" xmlns:a16="http://schemas.microsoft.com/office/drawing/2014/main" id="{7A9C0E7C-8C42-5577-B720-7068BBB834DE}"/>
                </a:ext>
              </a:extLst>
            </p:cNvPr>
            <p:cNvGrpSpPr/>
            <p:nvPr/>
          </p:nvGrpSpPr>
          <p:grpSpPr>
            <a:xfrm>
              <a:off x="8630440" y="5390888"/>
              <a:ext cx="45719" cy="192548"/>
              <a:chOff x="5461044" y="5045352"/>
              <a:chExt cx="55229" cy="232600"/>
            </a:xfrm>
          </p:grpSpPr>
          <p:sp>
            <p:nvSpPr>
              <p:cNvPr id="1100" name="Oval 297">
                <a:extLst>
                  <a:ext uri="{FF2B5EF4-FFF2-40B4-BE49-F238E27FC236}">
                    <a16:creationId xmlns="" xmlns:a16="http://schemas.microsoft.com/office/drawing/2014/main" id="{29B25843-2B93-B1E0-35DC-CC97248FB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1" name="Oval 297">
                <a:extLst>
                  <a:ext uri="{FF2B5EF4-FFF2-40B4-BE49-F238E27FC236}">
                    <a16:creationId xmlns="" xmlns:a16="http://schemas.microsoft.com/office/drawing/2014/main" id="{3B8F154D-9898-2C57-0DF7-5C7956475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2" name="Oval 297">
                <a:extLst>
                  <a:ext uri="{FF2B5EF4-FFF2-40B4-BE49-F238E27FC236}">
                    <a16:creationId xmlns="" xmlns:a16="http://schemas.microsoft.com/office/drawing/2014/main" id="{AF078CE1-1836-3581-DFDE-1FFD734D0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103" name="Group 1102">
              <a:extLst>
                <a:ext uri="{FF2B5EF4-FFF2-40B4-BE49-F238E27FC236}">
                  <a16:creationId xmlns="" xmlns:a16="http://schemas.microsoft.com/office/drawing/2014/main" id="{6EA17293-9293-63FC-AC8A-D8E11EAEAADF}"/>
                </a:ext>
              </a:extLst>
            </p:cNvPr>
            <p:cNvGrpSpPr/>
            <p:nvPr/>
          </p:nvGrpSpPr>
          <p:grpSpPr>
            <a:xfrm>
              <a:off x="6486179" y="5873372"/>
              <a:ext cx="231533" cy="232600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104" name="Oval 297">
                <a:extLst>
                  <a:ext uri="{FF2B5EF4-FFF2-40B4-BE49-F238E27FC236}">
                    <a16:creationId xmlns="" xmlns:a16="http://schemas.microsoft.com/office/drawing/2014/main" id="{876246B7-6883-D7F7-74D1-F7A86B32A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5" name="Freeform 296">
                <a:extLst>
                  <a:ext uri="{FF2B5EF4-FFF2-40B4-BE49-F238E27FC236}">
                    <a16:creationId xmlns="" xmlns:a16="http://schemas.microsoft.com/office/drawing/2014/main" id="{78332BDC-52A6-7F28-E163-7510F684A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06" name="TextBox 1105">
              <a:extLst>
                <a:ext uri="{FF2B5EF4-FFF2-40B4-BE49-F238E27FC236}">
                  <a16:creationId xmlns="" xmlns:a16="http://schemas.microsoft.com/office/drawing/2014/main" id="{401F84A8-5957-EA37-3437-36064DE0CB2E}"/>
                </a:ext>
              </a:extLst>
            </p:cNvPr>
            <p:cNvSpPr txBox="1"/>
            <p:nvPr/>
          </p:nvSpPr>
          <p:spPr>
            <a:xfrm>
              <a:off x="6851624" y="5780991"/>
              <a:ext cx="2089446" cy="3669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IN" sz="1100" b="1" dirty="0" smtClean="0">
                  <a:solidFill>
                    <a:schemeClr val="bg1">
                      <a:lumMod val="85000"/>
                    </a:schemeClr>
                  </a:solidFill>
                </a:rPr>
                <a:t>Fan </a:t>
              </a:r>
              <a:r>
                <a:rPr lang="en-IN" sz="1100" b="1" dirty="0">
                  <a:solidFill>
                    <a:schemeClr val="bg1">
                      <a:lumMod val="85000"/>
                    </a:schemeClr>
                  </a:solidFill>
                </a:rPr>
                <a:t>Engagement</a:t>
              </a:r>
              <a:endParaRPr lang="en-US" sz="11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07" name="Group 1106">
              <a:extLst>
                <a:ext uri="{FF2B5EF4-FFF2-40B4-BE49-F238E27FC236}">
                  <a16:creationId xmlns="" xmlns:a16="http://schemas.microsoft.com/office/drawing/2014/main" id="{5C7825B6-08E7-6491-4405-D7F7024D2BA2}"/>
                </a:ext>
              </a:extLst>
            </p:cNvPr>
            <p:cNvGrpSpPr/>
            <p:nvPr/>
          </p:nvGrpSpPr>
          <p:grpSpPr>
            <a:xfrm>
              <a:off x="8630440" y="5893398"/>
              <a:ext cx="45719" cy="192548"/>
              <a:chOff x="5461044" y="5045352"/>
              <a:chExt cx="55229" cy="232600"/>
            </a:xfrm>
          </p:grpSpPr>
          <p:sp>
            <p:nvSpPr>
              <p:cNvPr id="1108" name="Oval 297">
                <a:extLst>
                  <a:ext uri="{FF2B5EF4-FFF2-40B4-BE49-F238E27FC236}">
                    <a16:creationId xmlns="" xmlns:a16="http://schemas.microsoft.com/office/drawing/2014/main" id="{44CC8087-F991-998A-7F34-E329304AA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9" name="Oval 297">
                <a:extLst>
                  <a:ext uri="{FF2B5EF4-FFF2-40B4-BE49-F238E27FC236}">
                    <a16:creationId xmlns="" xmlns:a16="http://schemas.microsoft.com/office/drawing/2014/main" id="{FE16CD57-2887-A573-C650-6D1C6A14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0" name="Oval 297">
                <a:extLst>
                  <a:ext uri="{FF2B5EF4-FFF2-40B4-BE49-F238E27FC236}">
                    <a16:creationId xmlns="" xmlns:a16="http://schemas.microsoft.com/office/drawing/2014/main" id="{A8B8DA94-83CA-3610-990E-54EF180B4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158" name="Group 1157">
            <a:extLst>
              <a:ext uri="{FF2B5EF4-FFF2-40B4-BE49-F238E27FC236}">
                <a16:creationId xmlns=""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3142215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=""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=""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=""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=""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=""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=""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=""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=""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=""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=""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=""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=""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=""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=""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=""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=""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=""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=""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=""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=""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=""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=""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=""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=""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=""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=""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=""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=""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=""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=""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=""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=""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=""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=""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=""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=""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=""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=""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=""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=""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=""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=""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=""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=""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9" name="TextBox 1158">
            <a:extLst>
              <a:ext uri="{FF2B5EF4-FFF2-40B4-BE49-F238E27FC236}">
                <a16:creationId xmlns="" xmlns:a16="http://schemas.microsoft.com/office/drawing/2014/main" id="{04A44470-7506-A6CD-A981-7327644813FA}"/>
              </a:ext>
            </a:extLst>
          </p:cNvPr>
          <p:cNvSpPr txBox="1"/>
          <p:nvPr/>
        </p:nvSpPr>
        <p:spPr>
          <a:xfrm>
            <a:off x="9181956" y="3778461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rgbClr val="1DB954"/>
                </a:solidFill>
              </a:rPr>
              <a:t>We </a:t>
            </a:r>
            <a:r>
              <a:rPr lang="en-US" sz="1400" dirty="0" smtClean="0">
                <a:solidFill>
                  <a:srgbClr val="1DB954"/>
                </a:solidFill>
              </a:rPr>
              <a:t>will be uncovering the  </a:t>
            </a:r>
            <a:r>
              <a:rPr lang="en-US" sz="1400" dirty="0">
                <a:solidFill>
                  <a:srgbClr val="1DB954"/>
                </a:solidFill>
              </a:rPr>
              <a:t>patterns, correlations, and trends within the </a:t>
            </a:r>
            <a:r>
              <a:rPr lang="en-US" sz="1400" dirty="0" smtClean="0">
                <a:solidFill>
                  <a:srgbClr val="1DB954"/>
                </a:solidFill>
              </a:rPr>
              <a:t>dataset</a:t>
            </a:r>
            <a:endParaRPr lang="en-US" sz="1400" dirty="0">
              <a:solidFill>
                <a:srgbClr val="1DB954"/>
              </a:solidFill>
            </a:endParaRPr>
          </a:p>
          <a:p>
            <a:r>
              <a:rPr lang="en-US" sz="1400" dirty="0"/>
              <a:t/>
            </a:r>
            <a:br>
              <a:rPr lang="en-US" sz="1400" dirty="0"/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1" name="TextBox 1160">
            <a:extLst>
              <a:ext uri="{FF2B5EF4-FFF2-40B4-BE49-F238E27FC236}">
                <a16:creationId xmlns="" xmlns:a16="http://schemas.microsoft.com/office/drawing/2014/main" id="{CD25D7CB-2ACD-7AAF-9784-1CA5F039EB07}"/>
              </a:ext>
            </a:extLst>
          </p:cNvPr>
          <p:cNvSpPr txBox="1"/>
          <p:nvPr/>
        </p:nvSpPr>
        <p:spPr>
          <a:xfrm>
            <a:off x="9181956" y="522247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This project demonstrates the power of data analytics in unlocking actionable insights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innovation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 the music streaming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industry</a:t>
            </a:r>
            <a:endParaRPr lang="en-US" sz="1400" dirty="0">
              <a:solidFill>
                <a:schemeClr val="bg1">
                  <a:lumMod val="85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1166" name="Group 1165">
            <a:extLst>
              <a:ext uri="{FF2B5EF4-FFF2-40B4-BE49-F238E27FC236}">
                <a16:creationId xmlns="" xmlns:a16="http://schemas.microsoft.com/office/drawing/2014/main" id="{8CA184C5-DD84-6660-263F-6CF564823CC4}"/>
              </a:ext>
            </a:extLst>
          </p:cNvPr>
          <p:cNvGrpSpPr/>
          <p:nvPr/>
        </p:nvGrpSpPr>
        <p:grpSpPr>
          <a:xfrm>
            <a:off x="9993790" y="1531784"/>
            <a:ext cx="2198210" cy="3323826"/>
            <a:chOff x="9809625" y="1531784"/>
            <a:chExt cx="2382375" cy="3323826"/>
          </a:xfrm>
        </p:grpSpPr>
        <p:cxnSp>
          <p:nvCxnSpPr>
            <p:cNvPr id="1163" name="Straight Connector 1162">
              <a:extLst>
                <a:ext uri="{FF2B5EF4-FFF2-40B4-BE49-F238E27FC236}">
                  <a16:creationId xmlns="" xmlns:a16="http://schemas.microsoft.com/office/drawing/2014/main" id="{E0FFDFFA-B492-0C5A-5DDF-E28914A4EB82}"/>
                </a:ext>
              </a:extLst>
            </p:cNvPr>
            <p:cNvCxnSpPr/>
            <p:nvPr/>
          </p:nvCxnSpPr>
          <p:spPr>
            <a:xfrm>
              <a:off x="9809625" y="1531784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="" xmlns:a16="http://schemas.microsoft.com/office/drawing/2014/main" id="{F29E5786-3AFD-81D6-C286-AEBD5F2AE075}"/>
                </a:ext>
              </a:extLst>
            </p:cNvPr>
            <p:cNvCxnSpPr/>
            <p:nvPr/>
          </p:nvCxnSpPr>
          <p:spPr>
            <a:xfrm>
              <a:off x="9809625" y="3351014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="" xmlns:a16="http://schemas.microsoft.com/office/drawing/2014/main" id="{23E0C8F3-2675-3AE1-597A-EE6230452B57}"/>
                </a:ext>
              </a:extLst>
            </p:cNvPr>
            <p:cNvCxnSpPr/>
            <p:nvPr/>
          </p:nvCxnSpPr>
          <p:spPr>
            <a:xfrm>
              <a:off x="9809625" y="4855610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7" name="Group 1166">
            <a:extLst>
              <a:ext uri="{FF2B5EF4-FFF2-40B4-BE49-F238E27FC236}">
                <a16:creationId xmlns=""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60063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=""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=""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=""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=""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=""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=""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=""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=""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=""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22184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13089" y="3802800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=""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=""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=""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=""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=""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=""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=""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=""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=""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=""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=""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=""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=""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00D3526-C855-D54C-A854-118A3BDDF39A}"/>
              </a:ext>
            </a:extLst>
          </p:cNvPr>
          <p:cNvSpPr txBox="1"/>
          <p:nvPr/>
        </p:nvSpPr>
        <p:spPr>
          <a:xfrm>
            <a:off x="419211" y="436464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17873" y="4455168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=""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=""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=""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=""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=""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=""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7" y="230100"/>
            <a:ext cx="2381403" cy="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50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Rectangle: Rounded Corners 1148">
            <a:extLst>
              <a:ext uri="{FF2B5EF4-FFF2-40B4-BE49-F238E27FC236}">
                <a16:creationId xmlns="" xmlns:a16="http://schemas.microsoft.com/office/drawing/2014/main" id="{10110107-AB09-0090-C407-DA3A258E62F3}"/>
              </a:ext>
            </a:extLst>
          </p:cNvPr>
          <p:cNvSpPr/>
          <p:nvPr/>
        </p:nvSpPr>
        <p:spPr>
          <a:xfrm>
            <a:off x="3264314" y="1333541"/>
            <a:ext cx="8347852" cy="4708878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3232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=""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416232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5025703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=""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=""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=""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=""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=""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=""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=""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=""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=""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=""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=""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=""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=""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=""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=""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=""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=""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Summary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=""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=""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=""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=""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=""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=""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=""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=""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=""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814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- </a:t>
            </a:r>
            <a:r>
              <a:rPr lang="en-US" sz="4400" b="1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48727" y="373528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 Description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812632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=""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=""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=""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=""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=""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=""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=""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=""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=""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=""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=""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=""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463699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=""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=""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=""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=""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=""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74772" y="524606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 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325611" y="30563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- Dataset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=""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5" y="5299587"/>
            <a:ext cx="284321" cy="284321"/>
          </a:xfrm>
          <a:prstGeom prst="rect">
            <a:avLst/>
          </a:prstGeom>
        </p:spPr>
      </p:pic>
      <p:grpSp>
        <p:nvGrpSpPr>
          <p:cNvPr id="1131" name="Group 1130">
            <a:extLst>
              <a:ext uri="{FF2B5EF4-FFF2-40B4-BE49-F238E27FC236}">
                <a16:creationId xmlns="" xmlns:a16="http://schemas.microsoft.com/office/drawing/2014/main" id="{947A9EB5-FD72-B78C-7208-A2F8437FA426}"/>
              </a:ext>
            </a:extLst>
          </p:cNvPr>
          <p:cNvGrpSpPr/>
          <p:nvPr/>
        </p:nvGrpSpPr>
        <p:grpSpPr>
          <a:xfrm>
            <a:off x="3831560" y="1617456"/>
            <a:ext cx="421663" cy="384457"/>
            <a:chOff x="4191205" y="3196935"/>
            <a:chExt cx="647700" cy="590550"/>
          </a:xfrm>
        </p:grpSpPr>
        <p:sp>
          <p:nvSpPr>
            <p:cNvPr id="1056" name="Freeform: Shape 1055">
              <a:extLst>
                <a:ext uri="{FF2B5EF4-FFF2-40B4-BE49-F238E27FC236}">
                  <a16:creationId xmlns="" xmlns:a16="http://schemas.microsoft.com/office/drawing/2014/main" id="{3EEDE254-F92B-1DD3-36AC-B6D4C986AC90}"/>
                </a:ext>
              </a:extLst>
            </p:cNvPr>
            <p:cNvSpPr/>
            <p:nvPr/>
          </p:nvSpPr>
          <p:spPr>
            <a:xfrm>
              <a:off x="41912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="" xmlns:a16="http://schemas.microsoft.com/office/drawing/2014/main" id="{F39F71EF-5F97-5025-8980-74C575272A16}"/>
                </a:ext>
              </a:extLst>
            </p:cNvPr>
            <p:cNvSpPr/>
            <p:nvPr/>
          </p:nvSpPr>
          <p:spPr>
            <a:xfrm>
              <a:off x="43626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="" xmlns:a16="http://schemas.microsoft.com/office/drawing/2014/main" id="{89622F9F-19FB-B598-718B-CA103C90FE8C}"/>
                </a:ext>
              </a:extLst>
            </p:cNvPr>
            <p:cNvSpPr/>
            <p:nvPr/>
          </p:nvSpPr>
          <p:spPr>
            <a:xfrm>
              <a:off x="45341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="" xmlns:a16="http://schemas.microsoft.com/office/drawing/2014/main" id="{FA726DEB-0986-291C-4E8F-BF8FC91B2319}"/>
                </a:ext>
              </a:extLst>
            </p:cNvPr>
            <p:cNvSpPr/>
            <p:nvPr/>
          </p:nvSpPr>
          <p:spPr>
            <a:xfrm>
              <a:off x="47055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="" xmlns:a16="http://schemas.microsoft.com/office/drawing/2014/main" id="{B0DA59E5-04B3-AFA1-401A-BBA1EFDA9358}"/>
                </a:ext>
              </a:extLst>
            </p:cNvPr>
            <p:cNvSpPr/>
            <p:nvPr/>
          </p:nvSpPr>
          <p:spPr>
            <a:xfrm>
              <a:off x="41912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="" xmlns:a16="http://schemas.microsoft.com/office/drawing/2014/main" id="{B397291F-A158-1A28-2651-1C12535AC66F}"/>
                </a:ext>
              </a:extLst>
            </p:cNvPr>
            <p:cNvSpPr/>
            <p:nvPr/>
          </p:nvSpPr>
          <p:spPr>
            <a:xfrm>
              <a:off x="43626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="" xmlns:a16="http://schemas.microsoft.com/office/drawing/2014/main" id="{4F261284-1B9B-623F-73CB-181B458069DD}"/>
                </a:ext>
              </a:extLst>
            </p:cNvPr>
            <p:cNvSpPr/>
            <p:nvPr/>
          </p:nvSpPr>
          <p:spPr>
            <a:xfrm>
              <a:off x="45341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="" xmlns:a16="http://schemas.microsoft.com/office/drawing/2014/main" id="{DF2EFD4B-F605-8AD8-DF07-689EC2CC7452}"/>
                </a:ext>
              </a:extLst>
            </p:cNvPr>
            <p:cNvSpPr/>
            <p:nvPr/>
          </p:nvSpPr>
          <p:spPr>
            <a:xfrm>
              <a:off x="47055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="" xmlns:a16="http://schemas.microsoft.com/office/drawing/2014/main" id="{48B5820A-BBE5-51CA-4716-6E7EA2AD7485}"/>
                </a:ext>
              </a:extLst>
            </p:cNvPr>
            <p:cNvSpPr/>
            <p:nvPr/>
          </p:nvSpPr>
          <p:spPr>
            <a:xfrm>
              <a:off x="41912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="" xmlns:a16="http://schemas.microsoft.com/office/drawing/2014/main" id="{CCD18D50-AC86-8E93-7418-5940FA5BAD72}"/>
                </a:ext>
              </a:extLst>
            </p:cNvPr>
            <p:cNvSpPr/>
            <p:nvPr/>
          </p:nvSpPr>
          <p:spPr>
            <a:xfrm>
              <a:off x="43626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="" xmlns:a16="http://schemas.microsoft.com/office/drawing/2014/main" id="{7560E7D5-D1D1-323C-87B4-38CF930AE2B9}"/>
                </a:ext>
              </a:extLst>
            </p:cNvPr>
            <p:cNvSpPr/>
            <p:nvPr/>
          </p:nvSpPr>
          <p:spPr>
            <a:xfrm>
              <a:off x="45341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="" xmlns:a16="http://schemas.microsoft.com/office/drawing/2014/main" id="{0CB20765-DE88-996A-8346-85516B4BFCD8}"/>
                </a:ext>
              </a:extLst>
            </p:cNvPr>
            <p:cNvSpPr/>
            <p:nvPr/>
          </p:nvSpPr>
          <p:spPr>
            <a:xfrm>
              <a:off x="47055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="" xmlns:a16="http://schemas.microsoft.com/office/drawing/2014/main" id="{D69EA2F3-B85D-2E26-6FA4-E27D2D60901C}"/>
                </a:ext>
              </a:extLst>
            </p:cNvPr>
            <p:cNvSpPr/>
            <p:nvPr/>
          </p:nvSpPr>
          <p:spPr>
            <a:xfrm>
              <a:off x="419120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="" xmlns:a16="http://schemas.microsoft.com/office/drawing/2014/main" id="{B344A26E-7EBB-8D80-298C-0DD9B9992528}"/>
                </a:ext>
              </a:extLst>
            </p:cNvPr>
            <p:cNvSpPr/>
            <p:nvPr/>
          </p:nvSpPr>
          <p:spPr>
            <a:xfrm>
              <a:off x="43626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="" xmlns:a16="http://schemas.microsoft.com/office/drawing/2014/main" id="{ABA40FEA-75DE-A8F8-276A-14E39B796C8F}"/>
                </a:ext>
              </a:extLst>
            </p:cNvPr>
            <p:cNvSpPr/>
            <p:nvPr/>
          </p:nvSpPr>
          <p:spPr>
            <a:xfrm>
              <a:off x="47055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="" xmlns:a16="http://schemas.microsoft.com/office/drawing/2014/main" id="{DFEA6D9B-603A-AAA9-3F76-B8E717561379}"/>
                </a:ext>
              </a:extLst>
            </p:cNvPr>
            <p:cNvSpPr/>
            <p:nvPr/>
          </p:nvSpPr>
          <p:spPr>
            <a:xfrm>
              <a:off x="419120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="" xmlns:a16="http://schemas.microsoft.com/office/drawing/2014/main" id="{CDBF40BE-6AB4-2ECF-E97C-E6586AF0796C}"/>
                </a:ext>
              </a:extLst>
            </p:cNvPr>
            <p:cNvSpPr/>
            <p:nvPr/>
          </p:nvSpPr>
          <p:spPr>
            <a:xfrm>
              <a:off x="43626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="" xmlns:a16="http://schemas.microsoft.com/office/drawing/2014/main" id="{518FC100-F744-DE23-6355-AD99CF934622}"/>
                </a:ext>
              </a:extLst>
            </p:cNvPr>
            <p:cNvSpPr/>
            <p:nvPr/>
          </p:nvSpPr>
          <p:spPr>
            <a:xfrm>
              <a:off x="47055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="" xmlns:a16="http://schemas.microsoft.com/office/drawing/2014/main" id="{4BFDDE83-43C8-BDB3-AA42-52FAEF29C793}"/>
                </a:ext>
              </a:extLst>
            </p:cNvPr>
            <p:cNvSpPr/>
            <p:nvPr/>
          </p:nvSpPr>
          <p:spPr>
            <a:xfrm>
              <a:off x="43626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="" xmlns:a16="http://schemas.microsoft.com/office/drawing/2014/main" id="{9354FF4A-EFB3-CC66-69B6-733C28E4F5D0}"/>
                </a:ext>
              </a:extLst>
            </p:cNvPr>
            <p:cNvSpPr/>
            <p:nvPr/>
          </p:nvSpPr>
          <p:spPr>
            <a:xfrm>
              <a:off x="4362655" y="3196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="" xmlns:a16="http://schemas.microsoft.com/office/drawing/2014/main" id="{21681DD3-A0FC-0997-BC2F-8DA708C94545}"/>
                </a:ext>
              </a:extLst>
            </p:cNvPr>
            <p:cNvSpPr/>
            <p:nvPr/>
          </p:nvSpPr>
          <p:spPr>
            <a:xfrm>
              <a:off x="47055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77" y="2308967"/>
            <a:ext cx="6726413" cy="326532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7" y="230100"/>
            <a:ext cx="2381403" cy="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69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Picture 1082" descr="A microphone on a stand&#10;&#10;Description automatically generated with low confidence">
            <a:extLst>
              <a:ext uri="{FF2B5EF4-FFF2-40B4-BE49-F238E27FC236}">
                <a16:creationId xmlns="" xmlns:a16="http://schemas.microsoft.com/office/drawing/2014/main" id="{2EE7D921-102A-E97F-02DD-3C85F0F44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318" y="3233698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61" name="Picture 1060" descr="A picture containing indoor, dark, laser&#10;&#10;Description automatically generated">
            <a:extLst>
              <a:ext uri="{FF2B5EF4-FFF2-40B4-BE49-F238E27FC236}">
                <a16:creationId xmlns="" xmlns:a16="http://schemas.microsoft.com/office/drawing/2014/main" id="{BA9967B9-AC50-5A48-2B09-31144354C0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"/>
          <a:stretch/>
        </p:blipFill>
        <p:spPr>
          <a:xfrm flipH="1">
            <a:off x="7743318" y="1322985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5" name="Picture 1034" descr="A person playing a keyboard&#10;&#10;Description automatically generated with medium confidence">
            <a:extLst>
              <a:ext uri="{FF2B5EF4-FFF2-40B4-BE49-F238E27FC236}">
                <a16:creationId xmlns="" xmlns:a16="http://schemas.microsoft.com/office/drawing/2014/main" id="{EC306564-63E7-10A9-F612-CB3261CDA7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28683" y="3233698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1030" descr="A person playing a guitar&#10;&#10;Description automatically generated with medium confidence">
            <a:extLst>
              <a:ext uri="{FF2B5EF4-FFF2-40B4-BE49-F238E27FC236}">
                <a16:creationId xmlns="" xmlns:a16="http://schemas.microsoft.com/office/drawing/2014/main" id="{08AF5ECF-63AB-E5ED-CAB0-C8D3F2D4FB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8683" y="1367642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27595" y="262831"/>
            <a:ext cx="5524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US" sz="4400" b="1" dirty="0" smtClean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  <a:endParaRPr lang="en-US" sz="44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=""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433330" y="3869247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 Description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157967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- Dataset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48727" y="2351019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954743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5065031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=""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=""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=""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Spotify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=""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=""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=""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=""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=""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=""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=""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=""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=""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=""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=""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=""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=""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=""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Summary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=""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=""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=""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=""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=""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=""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=""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=""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=""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4" name="Rectangle: Rounded Corners 1083">
            <a:extLst>
              <a:ext uri="{FF2B5EF4-FFF2-40B4-BE49-F238E27FC236}">
                <a16:creationId xmlns="" xmlns:a16="http://schemas.microsoft.com/office/drawing/2014/main" id="{2DDA1D2F-BB9C-CDEA-F111-038F5CDDB7DF}"/>
              </a:ext>
            </a:extLst>
          </p:cNvPr>
          <p:cNvSpPr/>
          <p:nvPr/>
        </p:nvSpPr>
        <p:spPr>
          <a:xfrm>
            <a:off x="3152976" y="1020996"/>
            <a:ext cx="8519586" cy="4807958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2" name="Rectangle: Rounded Corners 1141">
            <a:extLst>
              <a:ext uri="{FF2B5EF4-FFF2-40B4-BE49-F238E27FC236}">
                <a16:creationId xmlns="" xmlns:a16="http://schemas.microsoft.com/office/drawing/2014/main" id="{B429F27B-82AA-1D69-AE86-D708F97500E7}"/>
              </a:ext>
            </a:extLst>
          </p:cNvPr>
          <p:cNvSpPr/>
          <p:nvPr/>
        </p:nvSpPr>
        <p:spPr>
          <a:xfrm>
            <a:off x="3428685" y="3233698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2" name="Rectangle: Rounded Corners 1161">
            <a:extLst>
              <a:ext uri="{FF2B5EF4-FFF2-40B4-BE49-F238E27FC236}">
                <a16:creationId xmlns="" xmlns:a16="http://schemas.microsoft.com/office/drawing/2014/main" id="{25F918C9-4B0F-DA07-CA1A-781C53E708C1}"/>
              </a:ext>
            </a:extLst>
          </p:cNvPr>
          <p:cNvSpPr/>
          <p:nvPr/>
        </p:nvSpPr>
        <p:spPr>
          <a:xfrm>
            <a:off x="3314084" y="1144514"/>
            <a:ext cx="8519585" cy="4608382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7" name="Rectangle: Rounded Corners 1166">
            <a:extLst>
              <a:ext uri="{FF2B5EF4-FFF2-40B4-BE49-F238E27FC236}">
                <a16:creationId xmlns="" xmlns:a16="http://schemas.microsoft.com/office/drawing/2014/main" id="{30DCA0B4-9343-B548-0DC0-9AFCB92D1D72}"/>
              </a:ext>
            </a:extLst>
          </p:cNvPr>
          <p:cNvSpPr/>
          <p:nvPr/>
        </p:nvSpPr>
        <p:spPr>
          <a:xfrm>
            <a:off x="3363939" y="1074073"/>
            <a:ext cx="8558582" cy="4796682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20" name="Group 1219">
            <a:extLst>
              <a:ext uri="{FF2B5EF4-FFF2-40B4-BE49-F238E27FC236}">
                <a16:creationId xmlns="" xmlns:a16="http://schemas.microsoft.com/office/drawing/2014/main" id="{1B94AA46-707D-64C0-9E4C-D87BF1FF7259}"/>
              </a:ext>
            </a:extLst>
          </p:cNvPr>
          <p:cNvGrpSpPr>
            <a:grpSpLocks noChangeAspect="1"/>
          </p:cNvGrpSpPr>
          <p:nvPr/>
        </p:nvGrpSpPr>
        <p:grpSpPr>
          <a:xfrm>
            <a:off x="11104739" y="2084587"/>
            <a:ext cx="252000" cy="186110"/>
            <a:chOff x="4040189" y="2219326"/>
            <a:chExt cx="346075" cy="255588"/>
          </a:xfrm>
        </p:grpSpPr>
        <p:sp>
          <p:nvSpPr>
            <p:cNvPr id="1221" name="Freeform 281">
              <a:extLst>
                <a:ext uri="{FF2B5EF4-FFF2-40B4-BE49-F238E27FC236}">
                  <a16:creationId xmlns="" xmlns:a16="http://schemas.microsoft.com/office/drawing/2014/main" id="{726CBB50-9429-F5CA-376A-E8C8FE16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9" y="2370138"/>
              <a:ext cx="30163" cy="60325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Freeform 282">
              <a:extLst>
                <a:ext uri="{FF2B5EF4-FFF2-40B4-BE49-F238E27FC236}">
                  <a16:creationId xmlns="" xmlns:a16="http://schemas.microsoft.com/office/drawing/2014/main" id="{1FF059DC-77E6-03A3-51B5-0052CBFAC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51" y="2324101"/>
              <a:ext cx="60325" cy="150813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Freeform 283">
              <a:extLst>
                <a:ext uri="{FF2B5EF4-FFF2-40B4-BE49-F238E27FC236}">
                  <a16:creationId xmlns="" xmlns:a16="http://schemas.microsoft.com/office/drawing/2014/main" id="{60046899-DCD5-E65F-3A00-C3BA2779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1" y="2370138"/>
              <a:ext cx="30163" cy="60325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Freeform 284">
              <a:extLst>
                <a:ext uri="{FF2B5EF4-FFF2-40B4-BE49-F238E27FC236}">
                  <a16:creationId xmlns="" xmlns:a16="http://schemas.microsoft.com/office/drawing/2014/main" id="{500503E3-66C0-BA28-9995-01560C0EA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776" y="2324101"/>
              <a:ext cx="60325" cy="150813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Freeform 285">
              <a:extLst>
                <a:ext uri="{FF2B5EF4-FFF2-40B4-BE49-F238E27FC236}">
                  <a16:creationId xmlns="" xmlns:a16="http://schemas.microsoft.com/office/drawing/2014/main" id="{721728D1-29FD-33A3-42E2-8C02ECC7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1" y="2219326"/>
              <a:ext cx="209550" cy="104775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26" name="TextBox 1225">
            <a:extLst>
              <a:ext uri="{FF2B5EF4-FFF2-40B4-BE49-F238E27FC236}">
                <a16:creationId xmlns="" xmlns:a16="http://schemas.microsoft.com/office/drawing/2014/main" id="{D45C051D-0D18-BDD8-BB67-A1C49720C92E}"/>
              </a:ext>
            </a:extLst>
          </p:cNvPr>
          <p:cNvSpPr txBox="1"/>
          <p:nvPr/>
        </p:nvSpPr>
        <p:spPr>
          <a:xfrm>
            <a:off x="3287357" y="1085349"/>
            <a:ext cx="8628937" cy="53270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Track_name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 </a:t>
            </a:r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the </a:t>
            </a:r>
            <a:r>
              <a:rPr lang="en-US" sz="1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</a:t>
            </a:r>
          </a:p>
          <a:p>
            <a:pPr algn="ctr"/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rtist(s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)_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 of the artist(s) of the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rtist_count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artists contributing to the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eleased_year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 when the song was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released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eleased_month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Month when the song was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released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eleased_day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 of the month when the song was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released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n_spotify_playlists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Spotify playlists the song is included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n_spotify_charts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Presence and rank of the song on Spotify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charts</a:t>
            </a:r>
          </a:p>
          <a:p>
            <a:pPr algn="ctr"/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treams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number of streams on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n_apple_playlists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Number of Apple Music playlists the song is included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n_apple_charts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Presence and rank of the song on Apple Music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charts</a:t>
            </a:r>
          </a:p>
          <a:p>
            <a:pPr algn="ctr"/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In_deezer_playlists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</a:t>
            </a:r>
            <a:r>
              <a:rPr lang="en-US" sz="15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Deezer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playlists the song is included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n_deezer_charts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Presence and rank of the song on </a:t>
            </a:r>
            <a:r>
              <a:rPr lang="en-US" sz="15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Deezer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charts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n_shazam_charts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Presence and rank of the song on </a:t>
            </a:r>
            <a:r>
              <a:rPr lang="en-US" sz="15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Shazam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charts</a:t>
            </a:r>
          </a:p>
          <a:p>
            <a:pPr algn="ctr"/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pm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Beats per minute, a measure of song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</a:t>
            </a:r>
          </a:p>
          <a:p>
            <a:pPr algn="ctr"/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ey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of the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</a:t>
            </a:r>
          </a:p>
          <a:p>
            <a:pPr algn="ctr"/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ode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 of the song (major or minor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anceability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_%: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Percentage indicating how suitable the song is for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dancing</a:t>
            </a:r>
          </a:p>
          <a:p>
            <a:pPr algn="ctr"/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alence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_%: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Positivity of the song's musical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  <a:p>
            <a:pPr algn="ctr"/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nergy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_%: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Perceived energy level of the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cousticness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_%: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Amount of acoustic sound in the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nstrumentalness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_%: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Amount of instrumental content in the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</a:t>
            </a:r>
          </a:p>
          <a:p>
            <a:pPr algn="ctr"/>
            <a:r>
              <a:rPr lang="en-US" sz="1500" dirty="0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Liveness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_%: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Presence of live performance </a:t>
            </a:r>
            <a:r>
              <a:rPr lang="en-US" sz="15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</a:p>
          <a:p>
            <a:pPr algn="ctr"/>
            <a:r>
              <a:rPr lang="en-US" sz="1500" dirty="0" err="1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500" dirty="0" err="1" smtClean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peechiness</a:t>
            </a:r>
            <a:r>
              <a:rPr lang="en-US" sz="1500" dirty="0">
                <a:solidFill>
                  <a:srgbClr val="00C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_%: 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Amount of spoken words in the song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41E184CA-388A-2B6D-B6D1-3ACAC72216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231679"/>
            <a:ext cx="258819" cy="2588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7B84FC1-C973-D19B-DCED-366446466CD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910954"/>
            <a:ext cx="191537" cy="276523"/>
            <a:chOff x="3379789" y="1452563"/>
            <a:chExt cx="239713" cy="346075"/>
          </a:xfrm>
        </p:grpSpPr>
        <p:sp>
          <p:nvSpPr>
            <p:cNvPr id="17" name="Freeform 5">
              <a:extLst>
                <a:ext uri="{FF2B5EF4-FFF2-40B4-BE49-F238E27FC236}">
                  <a16:creationId xmlns="" xmlns:a16="http://schemas.microsoft.com/office/drawing/2014/main" id="{93AEECE9-4DFB-53DD-D598-D72DBBE3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>
              <a:extLst>
                <a:ext uri="{FF2B5EF4-FFF2-40B4-BE49-F238E27FC236}">
                  <a16:creationId xmlns="" xmlns:a16="http://schemas.microsoft.com/office/drawing/2014/main" id="{C0AA1C94-F512-6BB4-AD3A-24B0DA994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7">
              <a:extLst>
                <a:ext uri="{FF2B5EF4-FFF2-40B4-BE49-F238E27FC236}">
                  <a16:creationId xmlns="" xmlns:a16="http://schemas.microsoft.com/office/drawing/2014/main" id="{97A1D2A1-7B8C-37D1-F528-223756078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8">
              <a:extLst>
                <a:ext uri="{FF2B5EF4-FFF2-40B4-BE49-F238E27FC236}">
                  <a16:creationId xmlns="" xmlns:a16="http://schemas.microsoft.com/office/drawing/2014/main" id="{94E5A30D-FDF1-91EC-409E-8805225F9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9">
              <a:extLst>
                <a:ext uri="{FF2B5EF4-FFF2-40B4-BE49-F238E27FC236}">
                  <a16:creationId xmlns="" xmlns:a16="http://schemas.microsoft.com/office/drawing/2014/main" id="{4F7A0882-3902-135F-C7E5-A99618F1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0">
              <a:extLst>
                <a:ext uri="{FF2B5EF4-FFF2-40B4-BE49-F238E27FC236}">
                  <a16:creationId xmlns="" xmlns:a16="http://schemas.microsoft.com/office/drawing/2014/main" id="{C4ECB292-8453-980E-6F4E-5CE62FC66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1">
              <a:extLst>
                <a:ext uri="{FF2B5EF4-FFF2-40B4-BE49-F238E27FC236}">
                  <a16:creationId xmlns="" xmlns:a16="http://schemas.microsoft.com/office/drawing/2014/main" id="{0FC3C62F-A822-6D9C-F7E6-C6157BCBF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2">
              <a:extLst>
                <a:ext uri="{FF2B5EF4-FFF2-40B4-BE49-F238E27FC236}">
                  <a16:creationId xmlns="" xmlns:a16="http://schemas.microsoft.com/office/drawing/2014/main" id="{2F1597EC-E1EF-A8AC-400D-C664B29B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13">
              <a:extLst>
                <a:ext uri="{FF2B5EF4-FFF2-40B4-BE49-F238E27FC236}">
                  <a16:creationId xmlns="" xmlns:a16="http://schemas.microsoft.com/office/drawing/2014/main" id="{DB7579E6-A613-E720-90D2-1BC88FEEB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14">
              <a:extLst>
                <a:ext uri="{FF2B5EF4-FFF2-40B4-BE49-F238E27FC236}">
                  <a16:creationId xmlns="" xmlns:a16="http://schemas.microsoft.com/office/drawing/2014/main" id="{750A4D13-CCBE-CCAB-526D-E16C6ADDC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15">
              <a:extLst>
                <a:ext uri="{FF2B5EF4-FFF2-40B4-BE49-F238E27FC236}">
                  <a16:creationId xmlns="" xmlns:a16="http://schemas.microsoft.com/office/drawing/2014/main" id="{1FD7B190-3D6E-5ABA-143D-905BB7376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16">
              <a:extLst>
                <a:ext uri="{FF2B5EF4-FFF2-40B4-BE49-F238E27FC236}">
                  <a16:creationId xmlns="" xmlns:a16="http://schemas.microsoft.com/office/drawing/2014/main" id="{AC7A172D-E7D5-A383-8EFB-D733E33B0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17">
              <a:extLst>
                <a:ext uri="{FF2B5EF4-FFF2-40B4-BE49-F238E27FC236}">
                  <a16:creationId xmlns="" xmlns:a16="http://schemas.microsoft.com/office/drawing/2014/main" id="{E7B0B198-52CA-0DDE-7C85-6D5DDD72F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49AC35B-E965-00FC-8101-0667EBACDB76}"/>
              </a:ext>
            </a:extLst>
          </p:cNvPr>
          <p:cNvSpPr txBox="1"/>
          <p:nvPr/>
        </p:nvSpPr>
        <p:spPr>
          <a:xfrm>
            <a:off x="383220" y="449489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1" name="Group 1120">
            <a:extLst>
              <a:ext uri="{FF2B5EF4-FFF2-40B4-BE49-F238E27FC236}">
                <a16:creationId xmlns="" xmlns:a16="http://schemas.microsoft.com/office/drawing/2014/main" id="{7A5AC5C9-23C6-D193-BC83-FBA2BAF9AA30}"/>
              </a:ext>
            </a:extLst>
          </p:cNvPr>
          <p:cNvGrpSpPr/>
          <p:nvPr/>
        </p:nvGrpSpPr>
        <p:grpSpPr>
          <a:xfrm>
            <a:off x="604792" y="4542358"/>
            <a:ext cx="232655" cy="232655"/>
            <a:chOff x="6203951" y="2895601"/>
            <a:chExt cx="346075" cy="346075"/>
          </a:xfrm>
        </p:grpSpPr>
        <p:sp>
          <p:nvSpPr>
            <p:cNvPr id="1122" name="Freeform 197">
              <a:extLst>
                <a:ext uri="{FF2B5EF4-FFF2-40B4-BE49-F238E27FC236}">
                  <a16:creationId xmlns="" xmlns:a16="http://schemas.microsoft.com/office/drawing/2014/main" id="{01AB78C0-DC94-2D5C-F556-E7CCBD30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Freeform 198">
              <a:extLst>
                <a:ext uri="{FF2B5EF4-FFF2-40B4-BE49-F238E27FC236}">
                  <a16:creationId xmlns="" xmlns:a16="http://schemas.microsoft.com/office/drawing/2014/main" id="{B7D0BEAD-9B2C-A961-85CD-9EC014E5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Rectangle 199">
              <a:extLst>
                <a:ext uri="{FF2B5EF4-FFF2-40B4-BE49-F238E27FC236}">
                  <a16:creationId xmlns="" xmlns:a16="http://schemas.microsoft.com/office/drawing/2014/main" id="{10B21AF0-5C51-D450-CC67-4899CA446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Freeform 200">
              <a:extLst>
                <a:ext uri="{FF2B5EF4-FFF2-40B4-BE49-F238E27FC236}">
                  <a16:creationId xmlns="" xmlns:a16="http://schemas.microsoft.com/office/drawing/2014/main" id="{67331785-5E3F-B782-3AB0-D400ED5CA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Freeform 201">
              <a:extLst>
                <a:ext uri="{FF2B5EF4-FFF2-40B4-BE49-F238E27FC236}">
                  <a16:creationId xmlns="" xmlns:a16="http://schemas.microsoft.com/office/drawing/2014/main" id="{EF1DC94D-30F6-A81C-0B9A-6DAECFC9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EBF7B64-B064-391C-BBC6-205F04DD890D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pic>
        <p:nvPicPr>
          <p:cNvPr id="42" name="Graphic 41" descr="Badge Question Mark outline">
            <a:extLst>
              <a:ext uri="{FF2B5EF4-FFF2-40B4-BE49-F238E27FC236}">
                <a16:creationId xmlns="" xmlns:a16="http://schemas.microsoft.com/office/drawing/2014/main" id="{DD68F11D-563B-1F63-93AA-9187360DC0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7" y="230100"/>
            <a:ext cx="2381403" cy="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8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=""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93052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996205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=""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=""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=""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Spotify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=""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=""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=""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=""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=""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=""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=""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=""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=""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=""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=""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=""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=""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=""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Summary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=""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=""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=""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=""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=""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=""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=""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=""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=""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198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6" name="Group 1045">
            <a:extLst>
              <a:ext uri="{FF2B5EF4-FFF2-40B4-BE49-F238E27FC236}">
                <a16:creationId xmlns="" xmlns:a16="http://schemas.microsoft.com/office/drawing/2014/main" id="{9F076165-A7E2-15AD-222A-EF926B22C27E}"/>
              </a:ext>
            </a:extLst>
          </p:cNvPr>
          <p:cNvGrpSpPr/>
          <p:nvPr/>
        </p:nvGrpSpPr>
        <p:grpSpPr>
          <a:xfrm>
            <a:off x="5358719" y="1381251"/>
            <a:ext cx="6456183" cy="1379304"/>
            <a:chOff x="5358768" y="1293413"/>
            <a:chExt cx="6449706" cy="1379304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5358768" y="1293413"/>
              <a:ext cx="6449706" cy="777524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da-DK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Source </a:t>
              </a:r>
              <a:r>
                <a:rPr lang="da-DK" sz="2800" b="1" dirty="0" smtClean="0">
                  <a:solidFill>
                    <a:srgbClr val="1DB95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Link </a:t>
              </a:r>
              <a:r>
                <a:rPr lang="da-DK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</a:p>
            <a:p>
              <a:r>
                <a:rPr lang="en-US" sz="1400" dirty="0" err="1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kaggle</a:t>
              </a:r>
              <a:r>
                <a:rPr lang="en-US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datasets download -d ahmedsayed564/spotify-songs-2023</a:t>
              </a:r>
            </a:p>
            <a:p>
              <a:r>
                <a:rPr lang="da-DK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5358768" y="2123442"/>
              <a:ext cx="6449705" cy="54927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DATASET </a:t>
              </a:r>
              <a:r>
                <a:rPr lang="en-US" sz="2800" b="1" dirty="0" smtClean="0">
                  <a:solidFill>
                    <a:srgbClr val="1DB95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Link </a:t>
              </a:r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</a:p>
            <a:p>
              <a:r>
                <a:rPr lang="en-US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3" action="ppaction://hlinkfile"/>
                </a:rPr>
                <a:t>spotify-2023.csv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- Dataset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91668" y="440410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783138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=""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=""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=""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=""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=""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=""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=""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=""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=""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=""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=""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=""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29" name="Rectangle: Rounded Corners 1028">
            <a:extLst>
              <a:ext uri="{FF2B5EF4-FFF2-40B4-BE49-F238E27FC236}">
                <a16:creationId xmlns="" xmlns:a16="http://schemas.microsoft.com/office/drawing/2014/main" id="{3AB3C346-2A0C-5F16-FF6C-F872B78A3CDD}"/>
              </a:ext>
            </a:extLst>
          </p:cNvPr>
          <p:cNvSpPr/>
          <p:nvPr/>
        </p:nvSpPr>
        <p:spPr>
          <a:xfrm>
            <a:off x="3428684" y="1322985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30" name="Group 1029">
            <a:extLst>
              <a:ext uri="{FF2B5EF4-FFF2-40B4-BE49-F238E27FC236}">
                <a16:creationId xmlns="" xmlns:a16="http://schemas.microsoft.com/office/drawing/2014/main" id="{2BDF7D0C-D082-7C3C-3B78-62501D9804E1}"/>
              </a:ext>
            </a:extLst>
          </p:cNvPr>
          <p:cNvGrpSpPr/>
          <p:nvPr/>
        </p:nvGrpSpPr>
        <p:grpSpPr>
          <a:xfrm>
            <a:off x="3779700" y="1670250"/>
            <a:ext cx="925600" cy="929674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1031" name="Freeform 7">
              <a:extLst>
                <a:ext uri="{FF2B5EF4-FFF2-40B4-BE49-F238E27FC236}">
                  <a16:creationId xmlns="" xmlns:a16="http://schemas.microsoft.com/office/drawing/2014/main" id="{627845EC-5C0F-BAAB-69F5-7F525563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Freeform 8">
              <a:extLst>
                <a:ext uri="{FF2B5EF4-FFF2-40B4-BE49-F238E27FC236}">
                  <a16:creationId xmlns="" xmlns:a16="http://schemas.microsoft.com/office/drawing/2014/main" id="{D268D43F-3FAA-868D-B5A8-C75DC627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="" xmlns:a16="http://schemas.microsoft.com/office/drawing/2014/main" id="{A3BE0FDA-E015-BC14-80E4-83A9798B7D58}"/>
              </a:ext>
            </a:extLst>
          </p:cNvPr>
          <p:cNvGrpSpPr/>
          <p:nvPr/>
        </p:nvGrpSpPr>
        <p:grpSpPr>
          <a:xfrm>
            <a:off x="3474402" y="3254074"/>
            <a:ext cx="8340500" cy="520978"/>
            <a:chOff x="3474402" y="3304255"/>
            <a:chExt cx="8340500" cy="520978"/>
          </a:xfrm>
        </p:grpSpPr>
        <p:sp>
          <p:nvSpPr>
            <p:cNvPr id="1034" name="Rectangle: Rounded Corners 1033">
              <a:extLst>
                <a:ext uri="{FF2B5EF4-FFF2-40B4-BE49-F238E27FC236}">
                  <a16:creationId xmlns="" xmlns:a16="http://schemas.microsoft.com/office/drawing/2014/main" id="{0CAFA6BC-DFA3-9DEC-26E7-62A4028368F4}"/>
                </a:ext>
              </a:extLst>
            </p:cNvPr>
            <p:cNvSpPr/>
            <p:nvPr/>
          </p:nvSpPr>
          <p:spPr>
            <a:xfrm>
              <a:off x="3474402" y="3304255"/>
              <a:ext cx="1581914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cxnSp>
          <p:nvCxnSpPr>
            <p:cNvPr id="1043" name="Straight Connector 1042">
              <a:extLst>
                <a:ext uri="{FF2B5EF4-FFF2-40B4-BE49-F238E27FC236}">
                  <a16:creationId xmlns="" xmlns:a16="http://schemas.microsoft.com/office/drawing/2014/main" id="{7C708A3F-5188-C29B-FDFF-98E45E79F8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6316" y="3564744"/>
              <a:ext cx="626482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Group 1046">
              <a:extLst>
                <a:ext uri="{FF2B5EF4-FFF2-40B4-BE49-F238E27FC236}">
                  <a16:creationId xmlns="" xmlns:a16="http://schemas.microsoft.com/office/drawing/2014/main" id="{00CF852F-76F7-792C-C59D-A7BF8AF7F3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4472" y="3362316"/>
              <a:ext cx="280430" cy="404857"/>
              <a:chOff x="3379789" y="1452563"/>
              <a:chExt cx="239713" cy="346075"/>
            </a:xfrm>
          </p:grpSpPr>
          <p:sp>
            <p:nvSpPr>
              <p:cNvPr id="1055" name="Freeform 5">
                <a:extLst>
                  <a:ext uri="{FF2B5EF4-FFF2-40B4-BE49-F238E27FC236}">
                    <a16:creationId xmlns="" xmlns:a16="http://schemas.microsoft.com/office/drawing/2014/main" id="{DC865CCE-1DA0-687A-08B3-31DB4431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951" y="1452563"/>
                <a:ext cx="179388" cy="271463"/>
              </a:xfrm>
              <a:custGeom>
                <a:avLst/>
                <a:gdLst>
                  <a:gd name="T0" fmla="*/ 48 w 48"/>
                  <a:gd name="T1" fmla="*/ 48 h 72"/>
                  <a:gd name="T2" fmla="*/ 24 w 48"/>
                  <a:gd name="T3" fmla="*/ 72 h 72"/>
                  <a:gd name="T4" fmla="*/ 0 w 48"/>
                  <a:gd name="T5" fmla="*/ 48 h 72"/>
                  <a:gd name="T6" fmla="*/ 0 w 48"/>
                  <a:gd name="T7" fmla="*/ 24 h 72"/>
                  <a:gd name="T8" fmla="*/ 24 w 48"/>
                  <a:gd name="T9" fmla="*/ 0 h 72"/>
                  <a:gd name="T10" fmla="*/ 48 w 48"/>
                  <a:gd name="T11" fmla="*/ 24 h 72"/>
                  <a:gd name="T12" fmla="*/ 48 w 48"/>
                  <a:gd name="T1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2">
                    <a:moveTo>
                      <a:pt x="48" y="48"/>
                    </a:moveTo>
                    <a:cubicBezTo>
                      <a:pt x="48" y="61"/>
                      <a:pt x="37" y="72"/>
                      <a:pt x="24" y="72"/>
                    </a:cubicBezTo>
                    <a:cubicBezTo>
                      <a:pt x="11" y="72"/>
                      <a:pt x="0" y="61"/>
                      <a:pt x="0" y="4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lnTo>
                      <a:pt x="48" y="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6">
                <a:extLst>
                  <a:ext uri="{FF2B5EF4-FFF2-40B4-BE49-F238E27FC236}">
                    <a16:creationId xmlns="" xmlns:a16="http://schemas.microsoft.com/office/drawing/2014/main" id="{3771F763-EE57-F67C-C120-8DC9FD690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9" y="1603376"/>
                <a:ext cx="239713" cy="150813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8 h 40"/>
                  <a:gd name="T4" fmla="*/ 32 w 64"/>
                  <a:gd name="T5" fmla="*/ 40 h 40"/>
                  <a:gd name="T6" fmla="*/ 64 w 64"/>
                  <a:gd name="T7" fmla="*/ 8 h 40"/>
                  <a:gd name="T8" fmla="*/ 64 w 6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14" y="40"/>
                      <a:pt x="32" y="40"/>
                    </a:cubicBezTo>
                    <a:cubicBezTo>
                      <a:pt x="50" y="40"/>
                      <a:pt x="64" y="26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7" name="Line 7">
                <a:extLst>
                  <a:ext uri="{FF2B5EF4-FFF2-40B4-BE49-F238E27FC236}">
                    <a16:creationId xmlns="" xmlns:a16="http://schemas.microsoft.com/office/drawing/2014/main" id="{7DCFCEF6-A8AD-B167-9828-453493139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754188"/>
                <a:ext cx="0" cy="4445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8" name="Line 8">
                <a:extLst>
                  <a:ext uri="{FF2B5EF4-FFF2-40B4-BE49-F238E27FC236}">
                    <a16:creationId xmlns="" xmlns:a16="http://schemas.microsoft.com/office/drawing/2014/main" id="{70DFB225-CFFA-8101-4B2D-E4752C4F5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452563"/>
                <a:ext cx="0" cy="46038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9" name="Line 9">
                <a:extLst>
                  <a:ext uri="{FF2B5EF4-FFF2-40B4-BE49-F238E27FC236}">
                    <a16:creationId xmlns="" xmlns:a16="http://schemas.microsoft.com/office/drawing/2014/main" id="{6D369F14-D487-C886-03D3-73CE4AE2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9014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0" name="Line 10">
                <a:extLst>
                  <a:ext uri="{FF2B5EF4-FFF2-40B4-BE49-F238E27FC236}">
                    <a16:creationId xmlns="" xmlns:a16="http://schemas.microsoft.com/office/drawing/2014/main" id="{AADC040B-8981-8286-C5AA-10CED92A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689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1" name="Line 11">
                <a:extLst>
                  <a:ext uri="{FF2B5EF4-FFF2-40B4-BE49-F238E27FC236}">
                    <a16:creationId xmlns="" xmlns:a16="http://schemas.microsoft.com/office/drawing/2014/main" id="{8FF7EDC1-5B01-680D-EF62-2783F0480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789" y="1633538"/>
                <a:ext cx="239713" cy="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Line 12">
                <a:extLst>
                  <a:ext uri="{FF2B5EF4-FFF2-40B4-BE49-F238E27FC236}">
                    <a16:creationId xmlns="" xmlns:a16="http://schemas.microsoft.com/office/drawing/2014/main" id="{BB8138A0-7ED5-6B97-AFF3-93B30804B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43051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Line 13">
                <a:extLst>
                  <a:ext uri="{FF2B5EF4-FFF2-40B4-BE49-F238E27FC236}">
                    <a16:creationId xmlns="" xmlns:a16="http://schemas.microsoft.com/office/drawing/2014/main" id="{F44F0C17-DF5A-737C-BB13-2EBFDF3F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73213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4" name="Line 14">
                <a:extLst>
                  <a:ext uri="{FF2B5EF4-FFF2-40B4-BE49-F238E27FC236}">
                    <a16:creationId xmlns="" xmlns:a16="http://schemas.microsoft.com/office/drawing/2014/main" id="{393067CD-2555-074B-8673-A7DD75685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43051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5" name="Line 15">
                <a:extLst>
                  <a:ext uri="{FF2B5EF4-FFF2-40B4-BE49-F238E27FC236}">
                    <a16:creationId xmlns="" xmlns:a16="http://schemas.microsoft.com/office/drawing/2014/main" id="{41534FA8-63C6-2AED-1217-BB333A5C6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73213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6" name="Line 16">
                <a:extLst>
                  <a:ext uri="{FF2B5EF4-FFF2-40B4-BE49-F238E27FC236}">
                    <a16:creationId xmlns="" xmlns:a16="http://schemas.microsoft.com/office/drawing/2014/main" id="{3FAD3B57-FB43-451B-909A-EFCDCD576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603376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Line 17">
                <a:extLst>
                  <a:ext uri="{FF2B5EF4-FFF2-40B4-BE49-F238E27FC236}">
                    <a16:creationId xmlns="" xmlns:a16="http://schemas.microsoft.com/office/drawing/2014/main" id="{1E4BF722-32BD-11BE-21A0-80B6222E6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603376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C064B15-C5DB-1F11-6036-CE7C365DEED7}"/>
              </a:ext>
            </a:extLst>
          </p:cNvPr>
          <p:cNvGrpSpPr/>
          <p:nvPr/>
        </p:nvGrpSpPr>
        <p:grpSpPr>
          <a:xfrm>
            <a:off x="604792" y="4444034"/>
            <a:ext cx="232655" cy="232655"/>
            <a:chOff x="6203951" y="2895601"/>
            <a:chExt cx="346075" cy="346075"/>
          </a:xfrm>
        </p:grpSpPr>
        <p:sp>
          <p:nvSpPr>
            <p:cNvPr id="22" name="Freeform 197">
              <a:extLst>
                <a:ext uri="{FF2B5EF4-FFF2-40B4-BE49-F238E27FC236}">
                  <a16:creationId xmlns="" xmlns:a16="http://schemas.microsoft.com/office/drawing/2014/main" id="{E50A8475-21DD-5A46-D5C9-2754F8B0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8">
              <a:extLst>
                <a:ext uri="{FF2B5EF4-FFF2-40B4-BE49-F238E27FC236}">
                  <a16:creationId xmlns="" xmlns:a16="http://schemas.microsoft.com/office/drawing/2014/main" id="{1E50F554-1AE8-B28C-BC1A-7DE5B864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199">
              <a:extLst>
                <a:ext uri="{FF2B5EF4-FFF2-40B4-BE49-F238E27FC236}">
                  <a16:creationId xmlns="" xmlns:a16="http://schemas.microsoft.com/office/drawing/2014/main" id="{C15D174E-C5E3-2DB6-16C6-F8854E9F3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00">
              <a:extLst>
                <a:ext uri="{FF2B5EF4-FFF2-40B4-BE49-F238E27FC236}">
                  <a16:creationId xmlns="" xmlns:a16="http://schemas.microsoft.com/office/drawing/2014/main" id="{8F7E0C09-EE84-A0A3-F000-C4EEF8514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Freeform 201">
              <a:extLst>
                <a:ext uri="{FF2B5EF4-FFF2-40B4-BE49-F238E27FC236}">
                  <a16:creationId xmlns="" xmlns:a16="http://schemas.microsoft.com/office/drawing/2014/main" id="{9ACC7446-58A4-70BE-EC30-31169CFA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69782AD-4B70-B7C5-9E60-E7CD127ED664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=""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7" y="230100"/>
            <a:ext cx="2381403" cy="714824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48727" y="3694347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 Description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2" name="Freeform 296">
            <a:extLst>
              <a:ext uri="{FF2B5EF4-FFF2-40B4-BE49-F238E27FC236}">
                <a16:creationId xmlns="" xmlns:a16="http://schemas.microsoft.com/office/drawing/2014/main" id="{D51E9F72-AAA6-E352-4617-CC2B96AB34B2}"/>
              </a:ext>
            </a:extLst>
          </p:cNvPr>
          <p:cNvSpPr>
            <a:spLocks/>
          </p:cNvSpPr>
          <p:nvPr/>
        </p:nvSpPr>
        <p:spPr bwMode="auto">
          <a:xfrm>
            <a:off x="4147071" y="3368204"/>
            <a:ext cx="265374" cy="311290"/>
          </a:xfrm>
          <a:custGeom>
            <a:avLst/>
            <a:gdLst>
              <a:gd name="T0" fmla="*/ 0 w 100"/>
              <a:gd name="T1" fmla="*/ 114 h 114"/>
              <a:gd name="T2" fmla="*/ 0 w 100"/>
              <a:gd name="T3" fmla="*/ 0 h 114"/>
              <a:gd name="T4" fmla="*/ 100 w 100"/>
              <a:gd name="T5" fmla="*/ 57 h 114"/>
              <a:gd name="T6" fmla="*/ 0 w 100"/>
              <a:gd name="T7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" h="114">
                <a:moveTo>
                  <a:pt x="0" y="114"/>
                </a:moveTo>
                <a:lnTo>
                  <a:pt x="0" y="0"/>
                </a:lnTo>
                <a:lnTo>
                  <a:pt x="100" y="57"/>
                </a:lnTo>
                <a:lnTo>
                  <a:pt x="0" y="114"/>
                </a:lnTo>
                <a:close/>
              </a:path>
            </a:pathLst>
          </a:custGeom>
          <a:solidFill>
            <a:srgbClr val="FFFFFF"/>
          </a:solidFill>
          <a:ln w="14288" cap="rnd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6646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52">
            <a:extLst>
              <a:ext uri="{FF2B5EF4-FFF2-40B4-BE49-F238E27FC236}">
                <a16:creationId xmlns=""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8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7" y="215534"/>
            <a:ext cx="2381403" cy="714824"/>
          </a:xfrm>
          <a:prstGeom prst="rect">
            <a:avLst/>
          </a:prstGeom>
        </p:spPr>
      </p:pic>
      <p:sp>
        <p:nvSpPr>
          <p:cNvPr id="7" name="Rectangle: Rounded Corners 41">
            <a:extLst>
              <a:ext uri="{FF2B5EF4-FFF2-40B4-BE49-F238E27FC236}">
                <a16:creationId xmlns=""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04802" y="1479416"/>
            <a:ext cx="11353224" cy="4763294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CC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solidFill>
                <a:srgbClr val="00CC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1156" y="2025445"/>
            <a:ext cx="10520516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-apple-system"/>
              </a:rPr>
              <a:t>Potential Use </a:t>
            </a:r>
            <a:r>
              <a:rPr lang="en-US" sz="4400" b="1" dirty="0" smtClean="0">
                <a:solidFill>
                  <a:srgbClr val="1DB954"/>
                </a:solidFill>
                <a:latin typeface="-apple-system"/>
              </a:rPr>
              <a:t>Cases</a:t>
            </a:r>
          </a:p>
          <a:p>
            <a:endParaRPr lang="en-US" b="1" dirty="0">
              <a:solidFill>
                <a:srgbClr val="1DB954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DB954"/>
                </a:solidFill>
                <a:latin typeface="-apple-system"/>
              </a:rPr>
              <a:t>Music </a:t>
            </a:r>
            <a:r>
              <a:rPr lang="en-US" sz="4400" dirty="0" smtClean="0">
                <a:solidFill>
                  <a:srgbClr val="1DB954"/>
                </a:solidFill>
                <a:latin typeface="-apple-system"/>
              </a:rPr>
              <a:t>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latin typeface="-apple-system"/>
              </a:rPr>
              <a:t>Artist </a:t>
            </a:r>
            <a:r>
              <a:rPr lang="en-US" sz="4400" dirty="0" smtClean="0">
                <a:solidFill>
                  <a:schemeClr val="bg1"/>
                </a:solidFill>
                <a:latin typeface="-apple-system"/>
              </a:rPr>
              <a:t>analysis</a:t>
            </a:r>
            <a:endParaRPr lang="en-US" sz="4400" dirty="0">
              <a:solidFill>
                <a:schemeClr val="bg1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DB954"/>
                </a:solidFill>
                <a:latin typeface="-apple-system"/>
              </a:rPr>
              <a:t>Temporal </a:t>
            </a:r>
            <a:r>
              <a:rPr lang="en-US" sz="4400" dirty="0" smtClean="0">
                <a:solidFill>
                  <a:srgbClr val="1DB954"/>
                </a:solidFill>
                <a:latin typeface="-apple-system"/>
              </a:rPr>
              <a:t>trends</a:t>
            </a:r>
            <a:endParaRPr lang="en-US" sz="4400" dirty="0">
              <a:solidFill>
                <a:srgbClr val="1DB954"/>
              </a:solidFill>
              <a:latin typeface="-apple-system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7C74FC5-B981-21BD-F758-3BC83E483226}"/>
              </a:ext>
            </a:extLst>
          </p:cNvPr>
          <p:cNvGrpSpPr/>
          <p:nvPr/>
        </p:nvGrpSpPr>
        <p:grpSpPr>
          <a:xfrm>
            <a:off x="6325048" y="2160599"/>
            <a:ext cx="439546" cy="553102"/>
            <a:chOff x="7756526" y="2173289"/>
            <a:chExt cx="285750" cy="346075"/>
          </a:xfrm>
        </p:grpSpPr>
        <p:sp>
          <p:nvSpPr>
            <p:cNvPr id="10" name="Freeform 163">
              <a:extLst>
                <a:ext uri="{FF2B5EF4-FFF2-40B4-BE49-F238E27FC236}">
                  <a16:creationId xmlns="" xmlns:a16="http://schemas.microsoft.com/office/drawing/2014/main" id="{6DF3A416-57F9-C52C-5265-1104EFF93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2286001"/>
              <a:ext cx="180975" cy="173038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64">
              <a:extLst>
                <a:ext uri="{FF2B5EF4-FFF2-40B4-BE49-F238E27FC236}">
                  <a16:creationId xmlns="" xmlns:a16="http://schemas.microsoft.com/office/drawing/2014/main" id="{E5F97421-940E-C841-A7B0-2B3D2BC2C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6526" y="2173289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165">
              <a:extLst>
                <a:ext uri="{FF2B5EF4-FFF2-40B4-BE49-F238E27FC236}">
                  <a16:creationId xmlns="" xmlns:a16="http://schemas.microsoft.com/office/drawing/2014/main" id="{94931DCF-FFD7-7931-2E9D-5F0E965B0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6688" y="2203451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293299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52">
            <a:extLst>
              <a:ext uri="{FF2B5EF4-FFF2-40B4-BE49-F238E27FC236}">
                <a16:creationId xmlns=""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8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7" y="215534"/>
            <a:ext cx="2381403" cy="714824"/>
          </a:xfrm>
          <a:prstGeom prst="rect">
            <a:avLst/>
          </a:prstGeom>
        </p:spPr>
      </p:pic>
      <p:sp>
        <p:nvSpPr>
          <p:cNvPr id="6" name="Rectangle: Rounded Corners 41">
            <a:extLst>
              <a:ext uri="{FF2B5EF4-FFF2-40B4-BE49-F238E27FC236}">
                <a16:creationId xmlns=""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447049" y="1440087"/>
            <a:ext cx="11353224" cy="4763294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CC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solidFill>
                <a:srgbClr val="00CC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6925" y="1440087"/>
            <a:ext cx="10520516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rgbClr val="1DB954"/>
                </a:solidFill>
                <a:latin typeface="-apple-system"/>
              </a:rPr>
              <a:t>Insights</a:t>
            </a:r>
          </a:p>
          <a:p>
            <a:endParaRPr lang="en-US" b="1" dirty="0" smtClean="0">
              <a:solidFill>
                <a:srgbClr val="1DB954"/>
              </a:solidFill>
              <a:latin typeface="-apple-system"/>
            </a:endParaRPr>
          </a:p>
          <a:p>
            <a:r>
              <a:rPr lang="en-US" dirty="0">
                <a:solidFill>
                  <a:schemeClr val="bg1"/>
                </a:solidFill>
              </a:rPr>
              <a:t>Spotify are back </a:t>
            </a:r>
            <a:r>
              <a:rPr lang="en-US" dirty="0" smtClean="0">
                <a:solidFill>
                  <a:schemeClr val="bg1"/>
                </a:solidFill>
              </a:rPr>
              <a:t>with </a:t>
            </a:r>
            <a:r>
              <a:rPr lang="en-US" dirty="0">
                <a:solidFill>
                  <a:schemeClr val="bg1"/>
                </a:solidFill>
              </a:rPr>
              <a:t>their new tracks and </a:t>
            </a:r>
            <a:r>
              <a:rPr lang="en-US" dirty="0" smtClean="0">
                <a:solidFill>
                  <a:schemeClr val="bg1"/>
                </a:solidFill>
              </a:rPr>
              <a:t>artists, on the whole 2022 has been a good year with highest number of tracks released. </a:t>
            </a:r>
          </a:p>
          <a:p>
            <a:endParaRPr lang="en-US" b="1" dirty="0" smtClean="0">
              <a:solidFill>
                <a:schemeClr val="bg1"/>
              </a:solidFill>
              <a:latin typeface="-apple-system"/>
            </a:endParaRPr>
          </a:p>
          <a:p>
            <a:r>
              <a:rPr lang="en-US" dirty="0" smtClean="0">
                <a:solidFill>
                  <a:srgbClr val="1DB954"/>
                </a:solidFill>
              </a:rPr>
              <a:t>The </a:t>
            </a:r>
            <a:r>
              <a:rPr lang="en-US" dirty="0">
                <a:solidFill>
                  <a:srgbClr val="1DB954"/>
                </a:solidFill>
              </a:rPr>
              <a:t>Major reason for Spotify coming back in trend is because of addition of artists like Taylor Swift, Bad Bunny, Drake, The </a:t>
            </a:r>
            <a:r>
              <a:rPr lang="en-US" dirty="0" smtClean="0">
                <a:solidFill>
                  <a:srgbClr val="1DB954"/>
                </a:solidFill>
              </a:rPr>
              <a:t>Weekend </a:t>
            </a:r>
            <a:r>
              <a:rPr lang="en-US" dirty="0">
                <a:solidFill>
                  <a:srgbClr val="1DB954"/>
                </a:solidFill>
              </a:rPr>
              <a:t>and Others</a:t>
            </a:r>
            <a:r>
              <a:rPr lang="en-US" dirty="0" smtClean="0">
                <a:solidFill>
                  <a:srgbClr val="1DB954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  <a:latin typeface="-apple-system"/>
            </a:endParaRPr>
          </a:p>
          <a:p>
            <a:r>
              <a:rPr lang="en-US" dirty="0">
                <a:solidFill>
                  <a:schemeClr val="bg1"/>
                </a:solidFill>
              </a:rPr>
              <a:t>Also </a:t>
            </a:r>
            <a:r>
              <a:rPr lang="en-US" dirty="0" smtClean="0">
                <a:solidFill>
                  <a:schemeClr val="bg1"/>
                </a:solidFill>
              </a:rPr>
              <a:t>now a days, </a:t>
            </a:r>
            <a:r>
              <a:rPr lang="en-US" dirty="0">
                <a:solidFill>
                  <a:schemeClr val="bg1"/>
                </a:solidFill>
              </a:rPr>
              <a:t>It can be expected that Low energy, slow songs are more </a:t>
            </a:r>
            <a:r>
              <a:rPr lang="en-US" dirty="0" smtClean="0">
                <a:solidFill>
                  <a:schemeClr val="bg1"/>
                </a:solidFill>
              </a:rPr>
              <a:t>danceable by people.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rgbClr val="1DB954"/>
                </a:solidFill>
              </a:rPr>
              <a:t>Particularly, on the month’s of January and September there is more number of streams comparatively. </a:t>
            </a:r>
          </a:p>
          <a:p>
            <a:endParaRPr lang="en-US" dirty="0">
              <a:solidFill>
                <a:srgbClr val="1DB954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Over the year’s average energy level of all the songs in all the keynotes is above 50%, and it has a good streaming score.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  <a:latin typeface="-apple-system"/>
            </a:endParaRPr>
          </a:p>
          <a:p>
            <a:endParaRPr lang="en-US" b="1" dirty="0">
              <a:solidFill>
                <a:srgbClr val="1DB954"/>
              </a:solidFill>
              <a:latin typeface="-apple-system"/>
            </a:endParaRPr>
          </a:p>
          <a:p>
            <a:endParaRPr lang="en-US" dirty="0">
              <a:solidFill>
                <a:srgbClr val="1DB954"/>
              </a:solidFill>
              <a:latin typeface="-apple-system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3016473" y="1647972"/>
            <a:ext cx="417600" cy="417600"/>
            <a:chOff x="10719128" y="2699636"/>
            <a:chExt cx="417600" cy="417600"/>
          </a:xfrm>
        </p:grpSpPr>
        <p:sp>
          <p:nvSpPr>
            <p:cNvPr id="9" name="Freeform 458">
              <a:extLst>
                <a:ext uri="{FF2B5EF4-FFF2-40B4-BE49-F238E27FC236}">
                  <a16:creationId xmlns=""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459">
              <a:extLst>
                <a:ext uri="{FF2B5EF4-FFF2-40B4-BE49-F238E27FC236}">
                  <a16:creationId xmlns=""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460">
              <a:extLst>
                <a:ext uri="{FF2B5EF4-FFF2-40B4-BE49-F238E27FC236}">
                  <a16:creationId xmlns=""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461">
              <a:extLst>
                <a:ext uri="{FF2B5EF4-FFF2-40B4-BE49-F238E27FC236}">
                  <a16:creationId xmlns=""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462">
              <a:extLst>
                <a:ext uri="{FF2B5EF4-FFF2-40B4-BE49-F238E27FC236}">
                  <a16:creationId xmlns=""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463">
              <a:extLst>
                <a:ext uri="{FF2B5EF4-FFF2-40B4-BE49-F238E27FC236}">
                  <a16:creationId xmlns=""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464">
              <a:extLst>
                <a:ext uri="{FF2B5EF4-FFF2-40B4-BE49-F238E27FC236}">
                  <a16:creationId xmlns=""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465">
              <a:extLst>
                <a:ext uri="{FF2B5EF4-FFF2-40B4-BE49-F238E27FC236}">
                  <a16:creationId xmlns=""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466">
              <a:extLst>
                <a:ext uri="{FF2B5EF4-FFF2-40B4-BE49-F238E27FC236}">
                  <a16:creationId xmlns=""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Oval 467">
              <a:extLst>
                <a:ext uri="{FF2B5EF4-FFF2-40B4-BE49-F238E27FC236}">
                  <a16:creationId xmlns=""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Line 468">
              <a:extLst>
                <a:ext uri="{FF2B5EF4-FFF2-40B4-BE49-F238E27FC236}">
                  <a16:creationId xmlns=""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469">
              <a:extLst>
                <a:ext uri="{FF2B5EF4-FFF2-40B4-BE49-F238E27FC236}">
                  <a16:creationId xmlns=""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470">
              <a:extLst>
                <a:ext uri="{FF2B5EF4-FFF2-40B4-BE49-F238E27FC236}">
                  <a16:creationId xmlns=""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471">
              <a:extLst>
                <a:ext uri="{FF2B5EF4-FFF2-40B4-BE49-F238E27FC236}">
                  <a16:creationId xmlns=""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472">
              <a:extLst>
                <a:ext uri="{FF2B5EF4-FFF2-40B4-BE49-F238E27FC236}">
                  <a16:creationId xmlns=""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644530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3557</TotalTime>
  <Words>791</Words>
  <Application>Microsoft Office PowerPoint</Application>
  <PresentationFormat>Widescreen</PresentationFormat>
  <Paragraphs>167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Microsoft account</cp:lastModifiedBy>
  <cp:revision>68</cp:revision>
  <dcterms:created xsi:type="dcterms:W3CDTF">2022-08-29T02:34:37Z</dcterms:created>
  <dcterms:modified xsi:type="dcterms:W3CDTF">2024-05-31T14:49:32Z</dcterms:modified>
</cp:coreProperties>
</file>